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430" r:id="rId4"/>
    <p:sldId id="261" r:id="rId5"/>
    <p:sldId id="262" r:id="rId6"/>
    <p:sldId id="260" r:id="rId7"/>
    <p:sldId id="258" r:id="rId8"/>
    <p:sldId id="957" r:id="rId9"/>
    <p:sldId id="259" r:id="rId10"/>
    <p:sldId id="431" r:id="rId11"/>
    <p:sldId id="958" r:id="rId12"/>
    <p:sldId id="959" r:id="rId13"/>
    <p:sldId id="436" r:id="rId14"/>
    <p:sldId id="956" r:id="rId15"/>
    <p:sldId id="960" r:id="rId16"/>
    <p:sldId id="961" r:id="rId17"/>
    <p:sldId id="962" r:id="rId18"/>
    <p:sldId id="435" r:id="rId19"/>
    <p:sldId id="432" r:id="rId20"/>
    <p:sldId id="434" r:id="rId21"/>
    <p:sldId id="433" r:id="rId22"/>
    <p:sldId id="964" r:id="rId23"/>
    <p:sldId id="967" r:id="rId24"/>
    <p:sldId id="965" r:id="rId25"/>
    <p:sldId id="968" r:id="rId26"/>
    <p:sldId id="963" r:id="rId27"/>
    <p:sldId id="966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7"/>
    <p:restoredTop sz="94854"/>
  </p:normalViewPr>
  <p:slideViewPr>
    <p:cSldViewPr snapToGrid="0">
      <p:cViewPr>
        <p:scale>
          <a:sx n="160" d="100"/>
          <a:sy n="160" d="100"/>
        </p:scale>
        <p:origin x="80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F874D-32D6-1E47-B4E8-629BDF3748B4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1A371-2C9C-A74F-ABF0-8CBE06D007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93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@jey_photography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Es gibt zahlreiche Studien/ Evidenz zur Wirkung von Architektur.</a:t>
            </a:r>
          </a:p>
          <a:p>
            <a:endParaRPr lang="de-DE" dirty="0"/>
          </a:p>
          <a:p>
            <a:r>
              <a:rPr lang="de-DE" dirty="0"/>
              <a:t>Beispiel: Review von 2019</a:t>
            </a:r>
          </a:p>
          <a:p>
            <a:r>
              <a:rPr lang="de-DE" dirty="0"/>
              <a:t>Zusammenhang zwischen Design/Architektur und dem Outcome in psychiatrischen Kliniken</a:t>
            </a:r>
          </a:p>
          <a:p>
            <a:r>
              <a:rPr lang="de-DE" dirty="0"/>
              <a:t>Bedeutender Einfluss vorhanden.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F8C9-2208-6249-8777-0761E96D905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805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Birke: 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Jonnelle Yankovich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Unsplash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1A371-2C9C-A74F-ABF0-8CBE06D0071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3226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1A371-2C9C-A74F-ABF0-8CBE06D00716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7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E8A0C-F220-9615-AF3C-62CBDF069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DE26927-D95D-9118-E79F-8E095557C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737605-F3D4-D8F2-CC7B-DF7C2098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938B-4FF6-5A4E-A9D6-E729ADB74A5A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055DB0-C9F4-2453-58E1-CF982A81F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AADBF7-D52E-9EF9-D928-32F274C33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D206-2DB0-1E43-8DA4-67287BD6A5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149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A32BF2-F63F-FAC8-AC63-4EB5FBFB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B4C3481-6C75-63B9-BAE7-6FDB9FC37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B8FC77-CF33-3B18-92CF-761CC1E9F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938B-4FF6-5A4E-A9D6-E729ADB74A5A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0D26FC-A18C-A13A-CFEB-589DD7F94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A54B5A-97E1-0DB4-EDA1-875741FC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D206-2DB0-1E43-8DA4-67287BD6A5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8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2AB340F-7A24-8A43-A365-517501A54F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C6E7B49-C2EC-0B50-27D6-247C2F377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474410-6B09-5CFE-8A7D-E71B6679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938B-4FF6-5A4E-A9D6-E729ADB74A5A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5662AC-2D0C-9F08-53A9-A3FAB4E9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554404-ACD2-CD4A-32C7-B9BA98EC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D206-2DB0-1E43-8DA4-67287BD6A5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16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92573-3A8C-7945-0077-DD70A9945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6A3E1C-ACB1-154C-F2B6-246880282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8D9E45-1A45-072C-6BCD-06170F63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938B-4FF6-5A4E-A9D6-E729ADB74A5A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3C7E4D-D62C-2693-6C98-C60F9C58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43B003-C920-A36B-F66C-6183D5AC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D206-2DB0-1E43-8DA4-67287BD6A5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49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73EBB8-74F7-46EA-2947-859234C9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4E3C74-7D10-AD11-67B1-6E930739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A3C060-AEF5-4CDF-E8BE-007BBE1EE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938B-4FF6-5A4E-A9D6-E729ADB74A5A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351D66-FBA9-49E7-49D7-48A4E152B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060E9A-249D-00BE-D092-D926F89C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D206-2DB0-1E43-8DA4-67287BD6A5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57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B0822-BFA7-CB97-1294-9BCA9120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885C2C-A3FD-37D5-10CD-8C34DE755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1C5D13-1BE4-1746-E451-C4F2EBA71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55EBE9-4B18-3452-D6F8-CF5E8A94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938B-4FF6-5A4E-A9D6-E729ADB74A5A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FFD85E3-4DA5-5201-0427-AB8000359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F24036-CAFC-A3D9-492B-4A337D1C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D206-2DB0-1E43-8DA4-67287BD6A5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99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2FA3A-6BC6-F5FA-AC6F-EDEADFA2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8743C2-D06B-9E74-7F3E-703AF1F1C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E72D63-55FD-8BD6-DC5C-668C080E6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A7CA606-AA27-5A51-5B40-275D92288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66DFD17-E83E-9AB6-2EB7-2AA385241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A322847-2F77-1EBA-AEF3-77D483E4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938B-4FF6-5A4E-A9D6-E729ADB74A5A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4367583-BC5D-C70C-585A-BC7F7A90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98BD4EF-1AC3-C1CE-2F31-520506B0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D206-2DB0-1E43-8DA4-67287BD6A5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517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3F3A9D-DCA2-2366-98B6-409224DA2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43FF83-6EE7-C6CD-957F-F0BDEFE7E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938B-4FF6-5A4E-A9D6-E729ADB74A5A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A9FCF7-3118-1785-D649-C43DE739A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0B04F5E-784B-00D6-FAB1-06C7ED8E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D206-2DB0-1E43-8DA4-67287BD6A5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78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D8AC100-C81C-50CC-1D86-3C3F4F5E4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938B-4FF6-5A4E-A9D6-E729ADB74A5A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5ADE861-3FFC-CAD2-8BD0-79E9C275B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6D2BAA-17FD-900F-2ABF-8FE4807A3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D206-2DB0-1E43-8DA4-67287BD6A5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02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51DC3F-F969-B35E-32A1-54B864290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85AFF7-C7D3-2A11-7249-78E01716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E3EAC8-C780-2559-57EF-39577B51F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7A4E77-88A1-63BF-EF43-5C45FBADF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938B-4FF6-5A4E-A9D6-E729ADB74A5A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7197B62-D08F-7079-14DC-2C943E8C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EBAAEB-3C6A-48D4-3ABD-CB007653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D206-2DB0-1E43-8DA4-67287BD6A5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07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8F7BD2-89AB-11D6-4E32-4D6AFF97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3D8A7A5-E3B2-5EFB-6422-8D38FE973E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D0C971-9ED4-D0E7-AE01-606875E8B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371002-E718-FB2A-2F31-1A2496F04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938B-4FF6-5A4E-A9D6-E729ADB74A5A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036B67F-EF97-BFF8-7858-68676C3B9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BF1D8E-3C7B-0F5D-3745-FED56C99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D206-2DB0-1E43-8DA4-67287BD6A5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523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3278BD-C7BA-5356-6BAF-0CA3B40E6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E5F6F8-986E-26CD-2B9A-14BED25CA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FB9CA1-307A-36AC-B14E-EEEB5DDFD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D3938B-4FF6-5A4E-A9D6-E729ADB74A5A}" type="datetimeFigureOut">
              <a:rPr lang="de-DE" smtClean="0"/>
              <a:t>12.01.26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E706F9-E3E8-0A67-6C46-B4ABCA1FF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5138C3-DD04-71D8-0F60-B1D48A321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85D206-2DB0-1E43-8DA4-67287BD6A5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20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sv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23AAE9-E651-A7F4-AF30-C14EBEBB4F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1187592-1A77-6507-45B8-4FE452597E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54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C72264-82F6-6E3E-9BE7-4D42C3590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Adressbildung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DE8300-5CDB-2CB1-0E9F-771469C25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3281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EF879-AE53-FC95-8274-BA3DCE6DA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EA3187-E710-B3F3-162D-A04FBDCBA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Dienstzimmer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39CD97-1342-AB6A-605B-6FDEF3AAA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4245AD-FA5F-9485-E42B-0B392715E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" y="1426183"/>
            <a:ext cx="12190499" cy="5455080"/>
          </a:xfrm>
          <a:prstGeom prst="rect">
            <a:avLst/>
          </a:prstGeom>
          <a:ln>
            <a:noFill/>
          </a:ln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C2B8B7B-F80D-F4EB-F5F5-5D18AFA68475}"/>
              </a:ext>
            </a:extLst>
          </p:cNvPr>
          <p:cNvSpPr/>
          <p:nvPr/>
        </p:nvSpPr>
        <p:spPr>
          <a:xfrm>
            <a:off x="4347194" y="3490653"/>
            <a:ext cx="1271688" cy="12329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Dienst-zimmer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0DEAA59-5DA6-210E-8FD9-0E48A80185CE}"/>
              </a:ext>
            </a:extLst>
          </p:cNvPr>
          <p:cNvSpPr/>
          <p:nvPr/>
        </p:nvSpPr>
        <p:spPr>
          <a:xfrm>
            <a:off x="3825639" y="1788662"/>
            <a:ext cx="1433388" cy="11247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Speiseraum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4262CAF-D9A9-16C8-9425-8E53628A610E}"/>
              </a:ext>
            </a:extLst>
          </p:cNvPr>
          <p:cNvSpPr/>
          <p:nvPr/>
        </p:nvSpPr>
        <p:spPr>
          <a:xfrm>
            <a:off x="5231221" y="1788661"/>
            <a:ext cx="733894" cy="11247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Küche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377981-39EF-E0B9-4556-82479BA25602}"/>
              </a:ext>
            </a:extLst>
          </p:cNvPr>
          <p:cNvSpPr/>
          <p:nvPr/>
        </p:nvSpPr>
        <p:spPr>
          <a:xfrm>
            <a:off x="5965115" y="1772111"/>
            <a:ext cx="733894" cy="3890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Wagen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0A86321-3438-DA26-41F6-630BF510457B}"/>
              </a:ext>
            </a:extLst>
          </p:cNvPr>
          <p:cNvSpPr/>
          <p:nvPr/>
        </p:nvSpPr>
        <p:spPr>
          <a:xfrm>
            <a:off x="259384" y="853403"/>
            <a:ext cx="2985524" cy="955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6B7032A-99DD-9D4A-2FCA-4310FD09C6B7}"/>
              </a:ext>
            </a:extLst>
          </p:cNvPr>
          <p:cNvSpPr/>
          <p:nvPr/>
        </p:nvSpPr>
        <p:spPr>
          <a:xfrm>
            <a:off x="6715771" y="1776408"/>
            <a:ext cx="1446373" cy="3999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9182FAB-2FA0-E77E-8AF0-DDBFE937BE1F}"/>
              </a:ext>
            </a:extLst>
          </p:cNvPr>
          <p:cNvSpPr/>
          <p:nvPr/>
        </p:nvSpPr>
        <p:spPr>
          <a:xfrm>
            <a:off x="6911766" y="3583281"/>
            <a:ext cx="913100" cy="11578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Ar</a:t>
            </a:r>
          </a:p>
          <a:p>
            <a:pPr algn="ctr"/>
            <a:r>
              <a:rPr lang="de-DE" dirty="0"/>
              <a:t>rein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D76CF2A-939A-EE7F-C358-D28EAE2F0152}"/>
              </a:ext>
            </a:extLst>
          </p:cNvPr>
          <p:cNvSpPr/>
          <p:nvPr/>
        </p:nvSpPr>
        <p:spPr>
          <a:xfrm>
            <a:off x="6290207" y="3583281"/>
            <a:ext cx="633279" cy="114713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U+B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67A622A-2F96-98FC-0319-93C3534F4BF2}"/>
              </a:ext>
            </a:extLst>
          </p:cNvPr>
          <p:cNvSpPr/>
          <p:nvPr/>
        </p:nvSpPr>
        <p:spPr>
          <a:xfrm>
            <a:off x="1211015" y="1805608"/>
            <a:ext cx="292494" cy="1119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B07FDAC-375C-9947-2D67-CCE36A308D02}"/>
              </a:ext>
            </a:extLst>
          </p:cNvPr>
          <p:cNvSpPr/>
          <p:nvPr/>
        </p:nvSpPr>
        <p:spPr>
          <a:xfrm>
            <a:off x="3278113" y="2161193"/>
            <a:ext cx="642237" cy="7522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Besuch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94F0B89-7ECB-B3D2-BA58-40CA0160DA77}"/>
              </a:ext>
            </a:extLst>
          </p:cNvPr>
          <p:cNvSpPr/>
          <p:nvPr/>
        </p:nvSpPr>
        <p:spPr>
          <a:xfrm>
            <a:off x="2551802" y="2006318"/>
            <a:ext cx="711084" cy="92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Pfeil nach links 13">
            <a:extLst>
              <a:ext uri="{FF2B5EF4-FFF2-40B4-BE49-F238E27FC236}">
                <a16:creationId xmlns:a16="http://schemas.microsoft.com/office/drawing/2014/main" id="{B8D544CC-C830-FDE2-B8A3-B8144097EC19}"/>
              </a:ext>
            </a:extLst>
          </p:cNvPr>
          <p:cNvSpPr/>
          <p:nvPr/>
        </p:nvSpPr>
        <p:spPr>
          <a:xfrm rot="16200000">
            <a:off x="2453344" y="2579095"/>
            <a:ext cx="927854" cy="25192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FE76B0B-49A9-75E4-1AFD-8072F293C156}"/>
              </a:ext>
            </a:extLst>
          </p:cNvPr>
          <p:cNvSpPr/>
          <p:nvPr/>
        </p:nvSpPr>
        <p:spPr>
          <a:xfrm>
            <a:off x="259384" y="853403"/>
            <a:ext cx="1836352" cy="1145560"/>
          </a:xfrm>
          <a:prstGeom prst="rect">
            <a:avLst/>
          </a:prstGeom>
          <a:solidFill>
            <a:schemeClr val="bg1">
              <a:lumMod val="5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/>
              <a:t>Sonder-</a:t>
            </a:r>
          </a:p>
          <a:p>
            <a:pPr algn="ctr"/>
            <a:r>
              <a:rPr lang="de-DE" sz="1100" dirty="0" err="1"/>
              <a:t>nutzung</a:t>
            </a:r>
            <a:endParaRPr lang="de-DE" sz="1100" dirty="0"/>
          </a:p>
          <a:p>
            <a:pPr algn="ctr"/>
            <a:endParaRPr lang="de-DE" sz="1100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D06416D-A6FC-6556-F93B-C30F4BACEE0E}"/>
              </a:ext>
            </a:extLst>
          </p:cNvPr>
          <p:cNvGrpSpPr/>
          <p:nvPr/>
        </p:nvGrpSpPr>
        <p:grpSpPr>
          <a:xfrm>
            <a:off x="1484426" y="1816210"/>
            <a:ext cx="1014562" cy="1117963"/>
            <a:chOff x="2812805" y="1722256"/>
            <a:chExt cx="898964" cy="1117963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5FD8CBE-58BA-FCA3-AE2F-F5F313A877EE}"/>
                </a:ext>
              </a:extLst>
            </p:cNvPr>
            <p:cNvSpPr/>
            <p:nvPr/>
          </p:nvSpPr>
          <p:spPr>
            <a:xfrm>
              <a:off x="2819149" y="1722256"/>
              <a:ext cx="892620" cy="11179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E85064DE-67CE-923C-DDA3-DF5DC8852BB3}"/>
                </a:ext>
              </a:extLst>
            </p:cNvPr>
            <p:cNvSpPr/>
            <p:nvPr/>
          </p:nvSpPr>
          <p:spPr>
            <a:xfrm>
              <a:off x="2812805" y="2132850"/>
              <a:ext cx="317814" cy="453363"/>
            </a:xfrm>
            <a:prstGeom prst="rect">
              <a:avLst/>
            </a:prstGeom>
            <a:solidFill>
              <a:schemeClr val="bg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6902C031-C741-0D7F-135C-0545A0F52DF9}"/>
                </a:ext>
              </a:extLst>
            </p:cNvPr>
            <p:cNvSpPr/>
            <p:nvPr/>
          </p:nvSpPr>
          <p:spPr>
            <a:xfrm>
              <a:off x="2819149" y="1736476"/>
              <a:ext cx="652067" cy="396374"/>
            </a:xfrm>
            <a:prstGeom prst="rect">
              <a:avLst/>
            </a:prstGeom>
            <a:solidFill>
              <a:schemeClr val="bg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EA83E240-A667-5D75-6813-F69E3E98ACA2}"/>
                </a:ext>
              </a:extLst>
            </p:cNvPr>
            <p:cNvSpPr/>
            <p:nvPr/>
          </p:nvSpPr>
          <p:spPr>
            <a:xfrm>
              <a:off x="2829105" y="2585379"/>
              <a:ext cx="602045" cy="234102"/>
            </a:xfrm>
            <a:prstGeom prst="rect">
              <a:avLst/>
            </a:prstGeom>
            <a:solidFill>
              <a:schemeClr val="bg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A39136AD-AF48-7434-08A0-8BB5A45A7746}"/>
                </a:ext>
              </a:extLst>
            </p:cNvPr>
            <p:cNvSpPr/>
            <p:nvPr/>
          </p:nvSpPr>
          <p:spPr>
            <a:xfrm>
              <a:off x="3130618" y="2132850"/>
              <a:ext cx="300532" cy="45252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2" name="Rechteck 31">
            <a:extLst>
              <a:ext uri="{FF2B5EF4-FFF2-40B4-BE49-F238E27FC236}">
                <a16:creationId xmlns:a16="http://schemas.microsoft.com/office/drawing/2014/main" id="{A1AA62CD-C735-7421-94F5-51F8ACF1FA81}"/>
              </a:ext>
            </a:extLst>
          </p:cNvPr>
          <p:cNvSpPr/>
          <p:nvPr/>
        </p:nvSpPr>
        <p:spPr>
          <a:xfrm>
            <a:off x="802996" y="1805608"/>
            <a:ext cx="390040" cy="608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/>
              <a:t>WC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D33546AF-E302-7D1D-429C-726615F74A62}"/>
              </a:ext>
            </a:extLst>
          </p:cNvPr>
          <p:cNvSpPr/>
          <p:nvPr/>
        </p:nvSpPr>
        <p:spPr>
          <a:xfrm>
            <a:off x="811042" y="2325448"/>
            <a:ext cx="399972" cy="608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/>
              <a:t>WC</a:t>
            </a:r>
          </a:p>
        </p:txBody>
      </p:sp>
      <p:sp>
        <p:nvSpPr>
          <p:cNvPr id="35" name="Pfeil nach links 34">
            <a:extLst>
              <a:ext uri="{FF2B5EF4-FFF2-40B4-BE49-F238E27FC236}">
                <a16:creationId xmlns:a16="http://schemas.microsoft.com/office/drawing/2014/main" id="{1F358E8F-165A-9A4C-7013-A890E418A712}"/>
              </a:ext>
            </a:extLst>
          </p:cNvPr>
          <p:cNvSpPr/>
          <p:nvPr/>
        </p:nvSpPr>
        <p:spPr>
          <a:xfrm rot="16200000">
            <a:off x="2500844" y="797415"/>
            <a:ext cx="889425" cy="25192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44B7DA9F-AC65-572B-9B43-56E868B9B627}"/>
              </a:ext>
            </a:extLst>
          </p:cNvPr>
          <p:cNvCxnSpPr>
            <a:cxnSpLocks/>
          </p:cNvCxnSpPr>
          <p:nvPr/>
        </p:nvCxnSpPr>
        <p:spPr>
          <a:xfrm>
            <a:off x="2551801" y="2382933"/>
            <a:ext cx="693106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2943FE51-4EDB-988B-3BB0-DE2133257ED2}"/>
              </a:ext>
            </a:extLst>
          </p:cNvPr>
          <p:cNvSpPr/>
          <p:nvPr/>
        </p:nvSpPr>
        <p:spPr>
          <a:xfrm>
            <a:off x="3905338" y="3481901"/>
            <a:ext cx="441856" cy="1250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44AD9B3-4005-2875-3A91-E3CE84CEC6A2}"/>
              </a:ext>
            </a:extLst>
          </p:cNvPr>
          <p:cNvSpPr/>
          <p:nvPr/>
        </p:nvSpPr>
        <p:spPr>
          <a:xfrm>
            <a:off x="5958553" y="2183569"/>
            <a:ext cx="733894" cy="7266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Koffer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F88E82D-5A79-8D51-5AAE-A80A893049D6}"/>
              </a:ext>
            </a:extLst>
          </p:cNvPr>
          <p:cNvSpPr/>
          <p:nvPr/>
        </p:nvSpPr>
        <p:spPr>
          <a:xfrm>
            <a:off x="2368223" y="3481983"/>
            <a:ext cx="1537115" cy="12591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Wohnen</a:t>
            </a:r>
          </a:p>
        </p:txBody>
      </p: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8D93A624-FA17-C19F-51B9-F79700B27447}"/>
              </a:ext>
            </a:extLst>
          </p:cNvPr>
          <p:cNvCxnSpPr>
            <a:cxnSpLocks/>
          </p:cNvCxnSpPr>
          <p:nvPr/>
        </p:nvCxnSpPr>
        <p:spPr>
          <a:xfrm>
            <a:off x="2585008" y="2910193"/>
            <a:ext cx="693106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hteck 27">
            <a:extLst>
              <a:ext uri="{FF2B5EF4-FFF2-40B4-BE49-F238E27FC236}">
                <a16:creationId xmlns:a16="http://schemas.microsoft.com/office/drawing/2014/main" id="{4700CBF4-8E32-96AB-AC3C-DA5F24147B30}"/>
              </a:ext>
            </a:extLst>
          </p:cNvPr>
          <p:cNvSpPr/>
          <p:nvPr/>
        </p:nvSpPr>
        <p:spPr>
          <a:xfrm>
            <a:off x="3244907" y="1781853"/>
            <a:ext cx="2014119" cy="3890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7370CCFF-7F26-F5F8-A03C-1E72193A1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295164"/>
            <a:ext cx="6282680" cy="26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09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13D91E2-2C9A-E3F1-C29F-8A5B53F08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010" y="565458"/>
            <a:ext cx="7772400" cy="551722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E6719A3-5306-3E77-0F03-B5A46DBA91C8}"/>
              </a:ext>
            </a:extLst>
          </p:cNvPr>
          <p:cNvSpPr/>
          <p:nvPr/>
        </p:nvSpPr>
        <p:spPr>
          <a:xfrm>
            <a:off x="3342807" y="5793698"/>
            <a:ext cx="5651291" cy="10643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B3EE93-7A4B-02E2-525A-645DBBA4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Dienstzimmer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698702E3-B407-4D1C-1D9B-5CE61DC30B3C}"/>
              </a:ext>
            </a:extLst>
          </p:cNvPr>
          <p:cNvCxnSpPr>
            <a:cxnSpLocks/>
          </p:cNvCxnSpPr>
          <p:nvPr/>
        </p:nvCxnSpPr>
        <p:spPr>
          <a:xfrm flipV="1">
            <a:off x="6033541" y="1948721"/>
            <a:ext cx="0" cy="184379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0D0E1934-3574-48BA-8991-3A05C8FBBC16}"/>
              </a:ext>
            </a:extLst>
          </p:cNvPr>
          <p:cNvCxnSpPr>
            <a:cxnSpLocks/>
          </p:cNvCxnSpPr>
          <p:nvPr/>
        </p:nvCxnSpPr>
        <p:spPr>
          <a:xfrm flipV="1">
            <a:off x="6033541" y="2151089"/>
            <a:ext cx="1933731" cy="164142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CEE3CAAB-0246-7AAE-EC0F-D6F038FA8EAC}"/>
              </a:ext>
            </a:extLst>
          </p:cNvPr>
          <p:cNvCxnSpPr>
            <a:cxnSpLocks/>
          </p:cNvCxnSpPr>
          <p:nvPr/>
        </p:nvCxnSpPr>
        <p:spPr>
          <a:xfrm flipH="1" flipV="1">
            <a:off x="6033541" y="3792511"/>
            <a:ext cx="1094282" cy="4423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6C87CDE-572B-2C3F-5127-3C53FFE8EB28}"/>
              </a:ext>
            </a:extLst>
          </p:cNvPr>
          <p:cNvCxnSpPr>
            <a:cxnSpLocks/>
          </p:cNvCxnSpPr>
          <p:nvPr/>
        </p:nvCxnSpPr>
        <p:spPr>
          <a:xfrm flipH="1" flipV="1">
            <a:off x="4482059" y="3429000"/>
            <a:ext cx="1551482" cy="36351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1470D9C2-30A6-A4AC-6D9D-D48E5195032A}"/>
              </a:ext>
            </a:extLst>
          </p:cNvPr>
          <p:cNvSpPr txBox="1"/>
          <p:nvPr/>
        </p:nvSpPr>
        <p:spPr>
          <a:xfrm>
            <a:off x="5691690" y="1583244"/>
            <a:ext cx="808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Zugang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43BA367-FB79-861A-F875-A4ACA2E94267}"/>
              </a:ext>
            </a:extLst>
          </p:cNvPr>
          <p:cNvSpPr txBox="1"/>
          <p:nvPr/>
        </p:nvSpPr>
        <p:spPr>
          <a:xfrm>
            <a:off x="7847352" y="2252066"/>
            <a:ext cx="808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Essen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5F74DC4-1E38-041E-144A-1EA2AFF8647D}"/>
              </a:ext>
            </a:extLst>
          </p:cNvPr>
          <p:cNvSpPr txBox="1"/>
          <p:nvPr/>
        </p:nvSpPr>
        <p:spPr>
          <a:xfrm>
            <a:off x="6863620" y="4287785"/>
            <a:ext cx="1056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Aufenthalt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9F5D713-C154-D8D8-A38B-F90A40081AE8}"/>
              </a:ext>
            </a:extLst>
          </p:cNvPr>
          <p:cNvSpPr txBox="1"/>
          <p:nvPr/>
        </p:nvSpPr>
        <p:spPr>
          <a:xfrm>
            <a:off x="3102967" y="3170180"/>
            <a:ext cx="1296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Akutzugänge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C790690-F19E-F72B-0587-182C11F9CE89}"/>
              </a:ext>
            </a:extLst>
          </p:cNvPr>
          <p:cNvSpPr txBox="1"/>
          <p:nvPr/>
        </p:nvSpPr>
        <p:spPr>
          <a:xfrm>
            <a:off x="1486527" y="4837835"/>
            <a:ext cx="1526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Mehrere Fluchtwege</a:t>
            </a:r>
          </a:p>
          <a:p>
            <a:r>
              <a:rPr lang="de-DE" sz="1400" dirty="0"/>
              <a:t>für Mitarbeitende</a:t>
            </a:r>
          </a:p>
        </p:txBody>
      </p: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125BE942-C794-BFDD-59A5-2F6EFD2C5481}"/>
              </a:ext>
            </a:extLst>
          </p:cNvPr>
          <p:cNvCxnSpPr>
            <a:cxnSpLocks/>
          </p:cNvCxnSpPr>
          <p:nvPr/>
        </p:nvCxnSpPr>
        <p:spPr>
          <a:xfrm flipH="1" flipV="1">
            <a:off x="6033541" y="3779184"/>
            <a:ext cx="3099214" cy="293940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B5D85ACA-3134-965B-CE4E-D3BEF560034C}"/>
              </a:ext>
            </a:extLst>
          </p:cNvPr>
          <p:cNvSpPr txBox="1"/>
          <p:nvPr/>
        </p:nvSpPr>
        <p:spPr>
          <a:xfrm>
            <a:off x="9132755" y="6564700"/>
            <a:ext cx="808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Flure</a:t>
            </a:r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4DEB6DCE-174E-ABBD-FDEB-FCEBECCCAE51}"/>
              </a:ext>
            </a:extLst>
          </p:cNvPr>
          <p:cNvSpPr/>
          <p:nvPr/>
        </p:nvSpPr>
        <p:spPr>
          <a:xfrm>
            <a:off x="6558197" y="97436"/>
            <a:ext cx="2585803" cy="6723089"/>
          </a:xfrm>
          <a:custGeom>
            <a:avLst/>
            <a:gdLst>
              <a:gd name="csX0" fmla="*/ 1791324 w 2585803"/>
              <a:gd name="csY0" fmla="*/ 0 h 6723089"/>
              <a:gd name="csX1" fmla="*/ 1791324 w 2585803"/>
              <a:gd name="csY1" fmla="*/ 0 h 6723089"/>
              <a:gd name="csX2" fmla="*/ 1693888 w 2585803"/>
              <a:gd name="csY2" fmla="*/ 74951 h 6723089"/>
              <a:gd name="csX3" fmla="*/ 1656413 w 2585803"/>
              <a:gd name="csY3" fmla="*/ 89941 h 6723089"/>
              <a:gd name="csX4" fmla="*/ 1034321 w 2585803"/>
              <a:gd name="csY4" fmla="*/ 1274164 h 6723089"/>
              <a:gd name="csX5" fmla="*/ 749508 w 2585803"/>
              <a:gd name="csY5" fmla="*/ 2488367 h 6723089"/>
              <a:gd name="csX6" fmla="*/ 1026826 w 2585803"/>
              <a:gd name="csY6" fmla="*/ 3072984 h 6723089"/>
              <a:gd name="csX7" fmla="*/ 547141 w 2585803"/>
              <a:gd name="csY7" fmla="*/ 4309672 h 6723089"/>
              <a:gd name="csX8" fmla="*/ 292308 w 2585803"/>
              <a:gd name="csY8" fmla="*/ 5793698 h 6723089"/>
              <a:gd name="csX9" fmla="*/ 0 w 2585803"/>
              <a:gd name="csY9" fmla="*/ 6535712 h 6723089"/>
              <a:gd name="csX10" fmla="*/ 22485 w 2585803"/>
              <a:gd name="csY10" fmla="*/ 6715594 h 6723089"/>
              <a:gd name="csX11" fmla="*/ 1648918 w 2585803"/>
              <a:gd name="csY11" fmla="*/ 6723089 h 6723089"/>
              <a:gd name="csX12" fmla="*/ 2233534 w 2585803"/>
              <a:gd name="csY12" fmla="*/ 6708098 h 6723089"/>
              <a:gd name="csX13" fmla="*/ 1648918 w 2585803"/>
              <a:gd name="csY13" fmla="*/ 5381469 h 6723089"/>
              <a:gd name="csX14" fmla="*/ 1469036 w 2585803"/>
              <a:gd name="csY14" fmla="*/ 4009869 h 6723089"/>
              <a:gd name="csX15" fmla="*/ 1611442 w 2585803"/>
              <a:gd name="csY15" fmla="*/ 2690734 h 6723089"/>
              <a:gd name="csX16" fmla="*/ 1738859 w 2585803"/>
              <a:gd name="csY16" fmla="*/ 1528997 h 6723089"/>
              <a:gd name="csX17" fmla="*/ 2585803 w 2585803"/>
              <a:gd name="csY17" fmla="*/ 464695 h 6723089"/>
              <a:gd name="csX18" fmla="*/ 1828800 w 2585803"/>
              <a:gd name="csY18" fmla="*/ 52466 h 6723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2585803" h="6723089">
                <a:moveTo>
                  <a:pt x="1791324" y="0"/>
                </a:moveTo>
                <a:lnTo>
                  <a:pt x="1791324" y="0"/>
                </a:lnTo>
                <a:cubicBezTo>
                  <a:pt x="1758845" y="24984"/>
                  <a:pt x="1731933" y="59733"/>
                  <a:pt x="1693888" y="74951"/>
                </a:cubicBezTo>
                <a:lnTo>
                  <a:pt x="1656413" y="89941"/>
                </a:lnTo>
                <a:lnTo>
                  <a:pt x="1034321" y="1274164"/>
                </a:lnTo>
                <a:lnTo>
                  <a:pt x="749508" y="2488367"/>
                </a:lnTo>
                <a:lnTo>
                  <a:pt x="1026826" y="3072984"/>
                </a:lnTo>
                <a:lnTo>
                  <a:pt x="547141" y="4309672"/>
                </a:lnTo>
                <a:lnTo>
                  <a:pt x="292308" y="5793698"/>
                </a:lnTo>
                <a:lnTo>
                  <a:pt x="0" y="6535712"/>
                </a:lnTo>
                <a:lnTo>
                  <a:pt x="22485" y="6715594"/>
                </a:lnTo>
                <a:lnTo>
                  <a:pt x="1648918" y="6723089"/>
                </a:lnTo>
                <a:lnTo>
                  <a:pt x="2233534" y="6708098"/>
                </a:lnTo>
                <a:lnTo>
                  <a:pt x="1648918" y="5381469"/>
                </a:lnTo>
                <a:lnTo>
                  <a:pt x="1469036" y="4009869"/>
                </a:lnTo>
                <a:lnTo>
                  <a:pt x="1611442" y="2690734"/>
                </a:lnTo>
                <a:lnTo>
                  <a:pt x="1738859" y="1528997"/>
                </a:lnTo>
                <a:lnTo>
                  <a:pt x="2585803" y="464695"/>
                </a:lnTo>
                <a:lnTo>
                  <a:pt x="1828800" y="52466"/>
                </a:lnTo>
              </a:path>
            </a:pathLst>
          </a:custGeom>
          <a:solidFill>
            <a:schemeClr val="accent6">
              <a:lumMod val="7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596E679-46C3-5D7E-2187-2E656A214064}"/>
              </a:ext>
            </a:extLst>
          </p:cNvPr>
          <p:cNvSpPr txBox="1"/>
          <p:nvPr/>
        </p:nvSpPr>
        <p:spPr>
          <a:xfrm>
            <a:off x="8070129" y="236478"/>
            <a:ext cx="808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Außen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4DBC316-7810-8192-80B3-F2C876F789EA}"/>
              </a:ext>
            </a:extLst>
          </p:cNvPr>
          <p:cNvSpPr txBox="1"/>
          <p:nvPr/>
        </p:nvSpPr>
        <p:spPr>
          <a:xfrm>
            <a:off x="7261510" y="6302299"/>
            <a:ext cx="808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Innen</a:t>
            </a:r>
          </a:p>
        </p:txBody>
      </p:sp>
      <p:sp>
        <p:nvSpPr>
          <p:cNvPr id="31" name="Pfeil nach links 30">
            <a:extLst>
              <a:ext uri="{FF2B5EF4-FFF2-40B4-BE49-F238E27FC236}">
                <a16:creationId xmlns:a16="http://schemas.microsoft.com/office/drawing/2014/main" id="{4D94EC18-6F27-677A-0295-2C0F7596E618}"/>
              </a:ext>
            </a:extLst>
          </p:cNvPr>
          <p:cNvSpPr/>
          <p:nvPr/>
        </p:nvSpPr>
        <p:spPr>
          <a:xfrm rot="17752821">
            <a:off x="7853839" y="915911"/>
            <a:ext cx="751383" cy="179882"/>
          </a:xfrm>
          <a:prstGeom prst="leftArrow">
            <a:avLst/>
          </a:prstGeom>
          <a:solidFill>
            <a:schemeClr val="accent6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feil nach links 31">
            <a:extLst>
              <a:ext uri="{FF2B5EF4-FFF2-40B4-BE49-F238E27FC236}">
                <a16:creationId xmlns:a16="http://schemas.microsoft.com/office/drawing/2014/main" id="{818F20D4-E28A-90A0-1FBA-1BEFE8052A17}"/>
              </a:ext>
            </a:extLst>
          </p:cNvPr>
          <p:cNvSpPr/>
          <p:nvPr/>
        </p:nvSpPr>
        <p:spPr>
          <a:xfrm rot="6025283">
            <a:off x="7172745" y="5774585"/>
            <a:ext cx="751383" cy="179882"/>
          </a:xfrm>
          <a:prstGeom prst="leftArrow">
            <a:avLst/>
          </a:prstGeom>
          <a:solidFill>
            <a:schemeClr val="accent6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184EFA9-E65F-C1DF-309E-35ADB515218F}"/>
              </a:ext>
            </a:extLst>
          </p:cNvPr>
          <p:cNvSpPr txBox="1"/>
          <p:nvPr/>
        </p:nvSpPr>
        <p:spPr>
          <a:xfrm>
            <a:off x="9668655" y="4118508"/>
            <a:ext cx="21454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Einbezug von Besuchern/ Angehörigen in gemeinsamen offenen Räumen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3E5CF177-460A-CECE-7F31-E37160677340}"/>
              </a:ext>
            </a:extLst>
          </p:cNvPr>
          <p:cNvCxnSpPr>
            <a:cxnSpLocks/>
          </p:cNvCxnSpPr>
          <p:nvPr/>
        </p:nvCxnSpPr>
        <p:spPr>
          <a:xfrm flipH="1">
            <a:off x="8878748" y="4137374"/>
            <a:ext cx="1203485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hteck 41">
            <a:extLst>
              <a:ext uri="{FF2B5EF4-FFF2-40B4-BE49-F238E27FC236}">
                <a16:creationId xmlns:a16="http://schemas.microsoft.com/office/drawing/2014/main" id="{5F46077E-4CD9-7014-DBC7-E27C91673B43}"/>
              </a:ext>
            </a:extLst>
          </p:cNvPr>
          <p:cNvSpPr/>
          <p:nvPr/>
        </p:nvSpPr>
        <p:spPr>
          <a:xfrm>
            <a:off x="6730584" y="1116767"/>
            <a:ext cx="247337" cy="4664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0D421028-7DFE-0211-B625-BAEBECDCB6D5}"/>
              </a:ext>
            </a:extLst>
          </p:cNvPr>
          <p:cNvSpPr/>
          <p:nvPr/>
        </p:nvSpPr>
        <p:spPr>
          <a:xfrm>
            <a:off x="8755079" y="1116767"/>
            <a:ext cx="247337" cy="4664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1" name="Grafik 40" descr="Seetang mit einfarbiger Füllung">
            <a:extLst>
              <a:ext uri="{FF2B5EF4-FFF2-40B4-BE49-F238E27FC236}">
                <a16:creationId xmlns:a16="http://schemas.microsoft.com/office/drawing/2014/main" id="{EFBDC430-76DA-B691-58D0-22EA85F73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7329" y="1178522"/>
            <a:ext cx="386278" cy="386278"/>
          </a:xfrm>
          <a:prstGeom prst="rect">
            <a:avLst/>
          </a:prstGeom>
        </p:spPr>
      </p:pic>
      <p:pic>
        <p:nvPicPr>
          <p:cNvPr id="39" name="Grafik 38" descr="Pflanzen bewässern mit einfarbiger Füllung">
            <a:extLst>
              <a:ext uri="{FF2B5EF4-FFF2-40B4-BE49-F238E27FC236}">
                <a16:creationId xmlns:a16="http://schemas.microsoft.com/office/drawing/2014/main" id="{769D3647-B044-53E0-BFB4-B58F8F779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53278" y="1178522"/>
            <a:ext cx="340820" cy="3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76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9">
            <a:extLst>
              <a:ext uri="{FF2B5EF4-FFF2-40B4-BE49-F238E27FC236}">
                <a16:creationId xmlns:a16="http://schemas.microsoft.com/office/drawing/2014/main" id="{B464681C-6897-EB99-C3EA-29A348162D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11" t="63" r="10613" b="63"/>
          <a:stretch>
            <a:fillRect/>
          </a:stretch>
        </p:blipFill>
        <p:spPr>
          <a:xfrm>
            <a:off x="1573967" y="130807"/>
            <a:ext cx="9467821" cy="67271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D345B4-CED9-A6E8-CD7E-C62C1A37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Dienstzimmer</a:t>
            </a:r>
          </a:p>
        </p:txBody>
      </p:sp>
    </p:spTree>
    <p:extLst>
      <p:ext uri="{BB962C8B-B14F-4D97-AF65-F5344CB8AC3E}">
        <p14:creationId xmlns:p14="http://schemas.microsoft.com/office/powerpoint/2010/main" val="311841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3">
            <a:extLst>
              <a:ext uri="{FF2B5EF4-FFF2-40B4-BE49-F238E27FC236}">
                <a16:creationId xmlns:a16="http://schemas.microsoft.com/office/drawing/2014/main" id="{F2F8345F-465B-BCFB-3DD5-BEF1FFD8C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90" y="561850"/>
            <a:ext cx="5646637" cy="615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3C7340-9D4E-246F-0BB1-5BB9A40E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Bauliche Suizidprävention - evidenzbasiert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05070B-3206-A56C-4A82-AEA67F68B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83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AC7B66-04E1-45C7-02EA-295431A13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Akutbehandlung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C21FC6-D0A6-069C-BC17-59A01BEFF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5FF026-7563-FAA0-DB3E-7785069DD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15074" r="7144" b="17778"/>
          <a:stretch/>
        </p:blipFill>
        <p:spPr bwMode="auto">
          <a:xfrm>
            <a:off x="101042" y="1690688"/>
            <a:ext cx="6097392" cy="516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8B038A48-6204-E290-5243-0145BE076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t="15788" r="1191" b="16597"/>
          <a:stretch/>
        </p:blipFill>
        <p:spPr bwMode="auto">
          <a:xfrm>
            <a:off x="5665963" y="1825624"/>
            <a:ext cx="6424995" cy="50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729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0E3942-C1C5-3C22-C35E-209EAEF9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Synergien und Standardisierung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8B163C-A196-67F1-5334-CAD8B149F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B6DD5B-CCC7-3ADF-8B11-2239CD626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000" y="104931"/>
            <a:ext cx="4084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1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98D503-3A74-DC38-60F8-F9C23F755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Floaten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05B2B6-7BCD-CCEA-A40D-15790D438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3573"/>
            <a:ext cx="7772400" cy="179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56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756F-D936-2FB8-B813-F6FBE55A8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D641C4-1E04-7CBB-6DDE-EF3B85B4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Dienstzimmer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11144E-490B-CA55-5634-695F147D8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331AAE-B392-8B94-0F02-9CCCC0924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" y="1402920"/>
            <a:ext cx="12190499" cy="5455080"/>
          </a:xfrm>
          <a:prstGeom prst="rect">
            <a:avLst/>
          </a:prstGeom>
          <a:ln>
            <a:noFill/>
          </a:ln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570515E-0C8F-620C-E2FF-AA818DE775D5}"/>
              </a:ext>
            </a:extLst>
          </p:cNvPr>
          <p:cNvSpPr/>
          <p:nvPr/>
        </p:nvSpPr>
        <p:spPr>
          <a:xfrm>
            <a:off x="2167217" y="3497468"/>
            <a:ext cx="1489041" cy="12329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Dienst-zimmer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DD8ED83-5EFE-1EDD-58B5-3C6ADE5E01CF}"/>
              </a:ext>
            </a:extLst>
          </p:cNvPr>
          <p:cNvSpPr/>
          <p:nvPr/>
        </p:nvSpPr>
        <p:spPr>
          <a:xfrm>
            <a:off x="4770421" y="1744202"/>
            <a:ext cx="1433388" cy="11247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Speiseraum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6445985-14B4-6FC1-3C69-094E54599361}"/>
              </a:ext>
            </a:extLst>
          </p:cNvPr>
          <p:cNvSpPr/>
          <p:nvPr/>
        </p:nvSpPr>
        <p:spPr>
          <a:xfrm>
            <a:off x="6203809" y="1751012"/>
            <a:ext cx="733894" cy="11247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Küche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99B8833-A9EB-ED9B-F38F-877DA0C09334}"/>
              </a:ext>
            </a:extLst>
          </p:cNvPr>
          <p:cNvSpPr/>
          <p:nvPr/>
        </p:nvSpPr>
        <p:spPr>
          <a:xfrm>
            <a:off x="6927358" y="1743286"/>
            <a:ext cx="733894" cy="3890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Wagen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45CA948-36F3-C5C0-C29D-9877C7366E59}"/>
              </a:ext>
            </a:extLst>
          </p:cNvPr>
          <p:cNvSpPr/>
          <p:nvPr/>
        </p:nvSpPr>
        <p:spPr>
          <a:xfrm>
            <a:off x="1058950" y="788205"/>
            <a:ext cx="3395159" cy="955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012C3FA-87BE-9395-C918-63323903AFBC}"/>
              </a:ext>
            </a:extLst>
          </p:cNvPr>
          <p:cNvSpPr/>
          <p:nvPr/>
        </p:nvSpPr>
        <p:spPr>
          <a:xfrm>
            <a:off x="7657379" y="1744202"/>
            <a:ext cx="2924427" cy="3999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38E094-C755-3D86-F5F7-639C5F48AE65}"/>
              </a:ext>
            </a:extLst>
          </p:cNvPr>
          <p:cNvSpPr/>
          <p:nvPr/>
        </p:nvSpPr>
        <p:spPr>
          <a:xfrm>
            <a:off x="257406" y="4287187"/>
            <a:ext cx="1266558" cy="4539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Ar</a:t>
            </a:r>
          </a:p>
          <a:p>
            <a:pPr algn="ctr"/>
            <a:r>
              <a:rPr lang="de-DE" dirty="0"/>
              <a:t>rein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DC07324-2796-CD73-C5AD-705D582579CE}"/>
              </a:ext>
            </a:extLst>
          </p:cNvPr>
          <p:cNvSpPr/>
          <p:nvPr/>
        </p:nvSpPr>
        <p:spPr>
          <a:xfrm>
            <a:off x="257406" y="3470314"/>
            <a:ext cx="1266558" cy="8168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U+B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7C32A78-6968-9CDD-CA64-C8B1E95430C2}"/>
              </a:ext>
            </a:extLst>
          </p:cNvPr>
          <p:cNvSpPr/>
          <p:nvPr/>
        </p:nvSpPr>
        <p:spPr>
          <a:xfrm>
            <a:off x="2010581" y="1740410"/>
            <a:ext cx="313271" cy="1119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8FE3D09-87CD-B7B5-4538-DF2D8F510812}"/>
              </a:ext>
            </a:extLst>
          </p:cNvPr>
          <p:cNvSpPr/>
          <p:nvPr/>
        </p:nvSpPr>
        <p:spPr>
          <a:xfrm>
            <a:off x="4098114" y="1741941"/>
            <a:ext cx="757189" cy="112477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Besuch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20D8459-6D6C-AD17-E61C-84C17DBE16CC}"/>
              </a:ext>
            </a:extLst>
          </p:cNvPr>
          <p:cNvSpPr/>
          <p:nvPr/>
        </p:nvSpPr>
        <p:spPr>
          <a:xfrm>
            <a:off x="3351368" y="1941120"/>
            <a:ext cx="761595" cy="92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Pfeil nach links 13">
            <a:extLst>
              <a:ext uri="{FF2B5EF4-FFF2-40B4-BE49-F238E27FC236}">
                <a16:creationId xmlns:a16="http://schemas.microsoft.com/office/drawing/2014/main" id="{2E4912AC-6886-49DC-57C3-73AE517CF65A}"/>
              </a:ext>
            </a:extLst>
          </p:cNvPr>
          <p:cNvSpPr/>
          <p:nvPr/>
        </p:nvSpPr>
        <p:spPr>
          <a:xfrm rot="16200000">
            <a:off x="3261858" y="2504950"/>
            <a:ext cx="927854" cy="26982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48C06F3-7F88-C4E5-7CEB-E52BCE98FD31}"/>
              </a:ext>
            </a:extLst>
          </p:cNvPr>
          <p:cNvSpPr/>
          <p:nvPr/>
        </p:nvSpPr>
        <p:spPr>
          <a:xfrm>
            <a:off x="1058950" y="788205"/>
            <a:ext cx="1966795" cy="1145560"/>
          </a:xfrm>
          <a:prstGeom prst="rect">
            <a:avLst/>
          </a:prstGeom>
          <a:solidFill>
            <a:schemeClr val="bg1">
              <a:lumMod val="5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/>
              <a:t>Sonder-</a:t>
            </a:r>
          </a:p>
          <a:p>
            <a:pPr algn="ctr"/>
            <a:r>
              <a:rPr lang="de-DE" sz="1100" dirty="0" err="1"/>
              <a:t>nutzung</a:t>
            </a:r>
            <a:endParaRPr lang="de-DE" sz="1100" dirty="0"/>
          </a:p>
          <a:p>
            <a:pPr algn="ctr"/>
            <a:endParaRPr lang="de-DE" sz="1100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2C625D0-41F7-517C-8A1F-16C3A5417414}"/>
              </a:ext>
            </a:extLst>
          </p:cNvPr>
          <p:cNvGrpSpPr/>
          <p:nvPr/>
        </p:nvGrpSpPr>
        <p:grpSpPr>
          <a:xfrm>
            <a:off x="2283993" y="1751012"/>
            <a:ext cx="1086630" cy="1117963"/>
            <a:chOff x="2812805" y="1722256"/>
            <a:chExt cx="898964" cy="1117963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119262B1-F657-EE0C-2E4F-BF068CBF0FE7}"/>
                </a:ext>
              </a:extLst>
            </p:cNvPr>
            <p:cNvSpPr/>
            <p:nvPr/>
          </p:nvSpPr>
          <p:spPr>
            <a:xfrm>
              <a:off x="2819149" y="1722256"/>
              <a:ext cx="892620" cy="11179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201AB4FC-142F-5493-96D8-786821088E32}"/>
                </a:ext>
              </a:extLst>
            </p:cNvPr>
            <p:cNvSpPr/>
            <p:nvPr/>
          </p:nvSpPr>
          <p:spPr>
            <a:xfrm>
              <a:off x="2812805" y="2132850"/>
              <a:ext cx="317814" cy="453363"/>
            </a:xfrm>
            <a:prstGeom prst="rect">
              <a:avLst/>
            </a:prstGeom>
            <a:solidFill>
              <a:schemeClr val="bg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6705262D-B0F4-E26E-38E2-1D6966ADF46C}"/>
                </a:ext>
              </a:extLst>
            </p:cNvPr>
            <p:cNvSpPr/>
            <p:nvPr/>
          </p:nvSpPr>
          <p:spPr>
            <a:xfrm>
              <a:off x="2819149" y="1736476"/>
              <a:ext cx="652067" cy="396374"/>
            </a:xfrm>
            <a:prstGeom prst="rect">
              <a:avLst/>
            </a:prstGeom>
            <a:solidFill>
              <a:schemeClr val="bg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BE00C81A-394A-03D5-4FFB-6D1044D3ED9C}"/>
                </a:ext>
              </a:extLst>
            </p:cNvPr>
            <p:cNvSpPr/>
            <p:nvPr/>
          </p:nvSpPr>
          <p:spPr>
            <a:xfrm>
              <a:off x="2829105" y="2585379"/>
              <a:ext cx="602045" cy="234102"/>
            </a:xfrm>
            <a:prstGeom prst="rect">
              <a:avLst/>
            </a:prstGeom>
            <a:solidFill>
              <a:schemeClr val="bg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C4746C81-F671-8C58-FFA1-15766E8F1F21}"/>
                </a:ext>
              </a:extLst>
            </p:cNvPr>
            <p:cNvSpPr/>
            <p:nvPr/>
          </p:nvSpPr>
          <p:spPr>
            <a:xfrm>
              <a:off x="3130618" y="2132850"/>
              <a:ext cx="300532" cy="45252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2" name="Rechteck 31">
            <a:extLst>
              <a:ext uri="{FF2B5EF4-FFF2-40B4-BE49-F238E27FC236}">
                <a16:creationId xmlns:a16="http://schemas.microsoft.com/office/drawing/2014/main" id="{23EAE46B-071C-B1F6-E4EB-467FE144421B}"/>
              </a:ext>
            </a:extLst>
          </p:cNvPr>
          <p:cNvSpPr/>
          <p:nvPr/>
        </p:nvSpPr>
        <p:spPr>
          <a:xfrm>
            <a:off x="1549935" y="1785829"/>
            <a:ext cx="417746" cy="608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/>
              <a:t>WC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8E282BB-B63A-698E-61EE-6F88DE56DCAB}"/>
              </a:ext>
            </a:extLst>
          </p:cNvPr>
          <p:cNvSpPr/>
          <p:nvPr/>
        </p:nvSpPr>
        <p:spPr>
          <a:xfrm>
            <a:off x="1540530" y="2250835"/>
            <a:ext cx="428383" cy="608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/>
              <a:t>WC</a:t>
            </a:r>
          </a:p>
        </p:txBody>
      </p:sp>
      <p:sp>
        <p:nvSpPr>
          <p:cNvPr id="35" name="Pfeil nach links 34">
            <a:extLst>
              <a:ext uri="{FF2B5EF4-FFF2-40B4-BE49-F238E27FC236}">
                <a16:creationId xmlns:a16="http://schemas.microsoft.com/office/drawing/2014/main" id="{4D943EE8-ABE5-A0AD-6D3F-89DC421E59C1}"/>
              </a:ext>
            </a:extLst>
          </p:cNvPr>
          <p:cNvSpPr/>
          <p:nvPr/>
        </p:nvSpPr>
        <p:spPr>
          <a:xfrm rot="16200000">
            <a:off x="3309357" y="723271"/>
            <a:ext cx="889425" cy="26982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48B174EC-2374-8BA7-3E29-8D084C864BDA}"/>
              </a:ext>
            </a:extLst>
          </p:cNvPr>
          <p:cNvCxnSpPr/>
          <p:nvPr/>
        </p:nvCxnSpPr>
        <p:spPr>
          <a:xfrm>
            <a:off x="3351368" y="2317735"/>
            <a:ext cx="74234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55872364-341E-E8BB-01BE-8C0A918FAE05}"/>
              </a:ext>
            </a:extLst>
          </p:cNvPr>
          <p:cNvSpPr/>
          <p:nvPr/>
        </p:nvSpPr>
        <p:spPr>
          <a:xfrm>
            <a:off x="3656258" y="3490653"/>
            <a:ext cx="441856" cy="1250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AD85DB6-26F6-64AF-E5F7-D5C78ED237F7}"/>
              </a:ext>
            </a:extLst>
          </p:cNvPr>
          <p:cNvSpPr/>
          <p:nvPr/>
        </p:nvSpPr>
        <p:spPr>
          <a:xfrm>
            <a:off x="6923486" y="2139659"/>
            <a:ext cx="733894" cy="7266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Koffer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081C933-96DF-E1B4-3AF2-DA17D365A237}"/>
              </a:ext>
            </a:extLst>
          </p:cNvPr>
          <p:cNvSpPr/>
          <p:nvPr/>
        </p:nvSpPr>
        <p:spPr>
          <a:xfrm>
            <a:off x="4098114" y="3455395"/>
            <a:ext cx="1537115" cy="12591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Wohnen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BA48113-6F7F-AD7E-B2A4-58B4A7FD525C}"/>
              </a:ext>
            </a:extLst>
          </p:cNvPr>
          <p:cNvSpPr/>
          <p:nvPr/>
        </p:nvSpPr>
        <p:spPr>
          <a:xfrm>
            <a:off x="3192904" y="3481005"/>
            <a:ext cx="609883" cy="3655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8EE5F141-B927-F0BA-6762-6A8EDADFCEBB}"/>
              </a:ext>
            </a:extLst>
          </p:cNvPr>
          <p:cNvCxnSpPr/>
          <p:nvPr/>
        </p:nvCxnSpPr>
        <p:spPr>
          <a:xfrm>
            <a:off x="3384575" y="2844995"/>
            <a:ext cx="74234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>
            <a:extLst>
              <a:ext uri="{FF2B5EF4-FFF2-40B4-BE49-F238E27FC236}">
                <a16:creationId xmlns:a16="http://schemas.microsoft.com/office/drawing/2014/main" id="{9AECE5E8-D55B-AF6B-7803-285DF3929F75}"/>
              </a:ext>
            </a:extLst>
          </p:cNvPr>
          <p:cNvSpPr/>
          <p:nvPr/>
        </p:nvSpPr>
        <p:spPr>
          <a:xfrm>
            <a:off x="257406" y="3455395"/>
            <a:ext cx="3836302" cy="1285708"/>
          </a:xfrm>
          <a:prstGeom prst="rect">
            <a:avLst/>
          </a:prstGeom>
          <a:noFill/>
          <a:ln w="635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A69D0DF-55A4-923A-3C6A-924F6850310B}"/>
              </a:ext>
            </a:extLst>
          </p:cNvPr>
          <p:cNvSpPr/>
          <p:nvPr/>
        </p:nvSpPr>
        <p:spPr>
          <a:xfrm>
            <a:off x="4864401" y="1737393"/>
            <a:ext cx="1339407" cy="3890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44B6A4BD-C4EC-AC0C-E614-707A10079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191" y="3455395"/>
            <a:ext cx="6282680" cy="26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56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627F9A-3DED-0469-8308-A95CA78A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Dienstzimmer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33AA56-0F09-D594-AD6A-FE9C15438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8352AB6-58FC-B7DE-B77E-92AC943EB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" y="1402920"/>
            <a:ext cx="12190499" cy="5455080"/>
          </a:xfrm>
          <a:prstGeom prst="rect">
            <a:avLst/>
          </a:prstGeom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77E3543-6822-C314-D822-C699CC49BFF0}"/>
              </a:ext>
            </a:extLst>
          </p:cNvPr>
          <p:cNvSpPr/>
          <p:nvPr/>
        </p:nvSpPr>
        <p:spPr>
          <a:xfrm>
            <a:off x="3390727" y="3454934"/>
            <a:ext cx="439260" cy="1255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E37C8C0-060B-249A-4B61-E265209E907B}"/>
              </a:ext>
            </a:extLst>
          </p:cNvPr>
          <p:cNvSpPr/>
          <p:nvPr/>
        </p:nvSpPr>
        <p:spPr>
          <a:xfrm>
            <a:off x="2174852" y="3454934"/>
            <a:ext cx="1215875" cy="12554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Dienst-zimmer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21FC36D-35EF-5C23-5E4F-EE0BF966A623}"/>
              </a:ext>
            </a:extLst>
          </p:cNvPr>
          <p:cNvSpPr/>
          <p:nvPr/>
        </p:nvSpPr>
        <p:spPr>
          <a:xfrm>
            <a:off x="3836588" y="3454934"/>
            <a:ext cx="1781581" cy="12554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Speiseraum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8AE34CD-330D-BC92-2E3F-56D43CBF98B1}"/>
              </a:ext>
            </a:extLst>
          </p:cNvPr>
          <p:cNvSpPr/>
          <p:nvPr/>
        </p:nvSpPr>
        <p:spPr>
          <a:xfrm>
            <a:off x="6259018" y="3837482"/>
            <a:ext cx="733894" cy="8579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Küche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EA31677-61BC-8F7B-2EBB-FE34E384A0B9}"/>
              </a:ext>
            </a:extLst>
          </p:cNvPr>
          <p:cNvSpPr/>
          <p:nvPr/>
        </p:nvSpPr>
        <p:spPr>
          <a:xfrm>
            <a:off x="6259018" y="3448400"/>
            <a:ext cx="733894" cy="3890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Wagen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BD17749-EBAE-DD46-20E9-CF651F1DA94C}"/>
              </a:ext>
            </a:extLst>
          </p:cNvPr>
          <p:cNvSpPr/>
          <p:nvPr/>
        </p:nvSpPr>
        <p:spPr>
          <a:xfrm>
            <a:off x="1058950" y="788205"/>
            <a:ext cx="3395159" cy="11179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A1D0AFF-364C-9A2D-B322-7B5D2F48F481}"/>
              </a:ext>
            </a:extLst>
          </p:cNvPr>
          <p:cNvSpPr/>
          <p:nvPr/>
        </p:nvSpPr>
        <p:spPr>
          <a:xfrm>
            <a:off x="7415133" y="1536491"/>
            <a:ext cx="3220388" cy="3999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81144CA-CD81-5C00-21F4-ABBD0D619C1C}"/>
              </a:ext>
            </a:extLst>
          </p:cNvPr>
          <p:cNvSpPr/>
          <p:nvPr/>
        </p:nvSpPr>
        <p:spPr>
          <a:xfrm>
            <a:off x="300025" y="4152275"/>
            <a:ext cx="1215875" cy="558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Ar</a:t>
            </a:r>
          </a:p>
          <a:p>
            <a:pPr algn="ctr"/>
            <a:r>
              <a:rPr lang="de-DE" dirty="0"/>
              <a:t>rein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3D2980E-1520-97F8-B74B-3A1DB85424CD}"/>
              </a:ext>
            </a:extLst>
          </p:cNvPr>
          <p:cNvSpPr/>
          <p:nvPr/>
        </p:nvSpPr>
        <p:spPr>
          <a:xfrm>
            <a:off x="306625" y="3454934"/>
            <a:ext cx="1215876" cy="6916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U+B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855825A-6339-20F3-8574-4F3928328CB1}"/>
              </a:ext>
            </a:extLst>
          </p:cNvPr>
          <p:cNvSpPr/>
          <p:nvPr/>
        </p:nvSpPr>
        <p:spPr>
          <a:xfrm>
            <a:off x="2079562" y="1898748"/>
            <a:ext cx="313271" cy="9482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C433BE7-A921-F83D-CBBE-3D1947EB2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992912" y="84032"/>
            <a:ext cx="1578303" cy="948285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9A4E51FA-8D9E-8CC1-C142-C365A6DCC21C}"/>
              </a:ext>
            </a:extLst>
          </p:cNvPr>
          <p:cNvSpPr/>
          <p:nvPr/>
        </p:nvSpPr>
        <p:spPr>
          <a:xfrm>
            <a:off x="4432388" y="1913423"/>
            <a:ext cx="1179182" cy="9278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Besuch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50C15D8-5CAA-5E62-FDA1-356424E829AB}"/>
              </a:ext>
            </a:extLst>
          </p:cNvPr>
          <p:cNvSpPr/>
          <p:nvPr/>
        </p:nvSpPr>
        <p:spPr>
          <a:xfrm>
            <a:off x="3692514" y="1912364"/>
            <a:ext cx="761595" cy="92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Pfeil nach links 13">
            <a:extLst>
              <a:ext uri="{FF2B5EF4-FFF2-40B4-BE49-F238E27FC236}">
                <a16:creationId xmlns:a16="http://schemas.microsoft.com/office/drawing/2014/main" id="{F4B3DEE9-3D63-9797-DC26-B6D53386D2C5}"/>
              </a:ext>
            </a:extLst>
          </p:cNvPr>
          <p:cNvSpPr/>
          <p:nvPr/>
        </p:nvSpPr>
        <p:spPr>
          <a:xfrm rot="16200000">
            <a:off x="3346080" y="2293738"/>
            <a:ext cx="1384345" cy="26982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A4627B0-F5B4-9734-10AE-9357DFCD61AC}"/>
              </a:ext>
            </a:extLst>
          </p:cNvPr>
          <p:cNvSpPr/>
          <p:nvPr/>
        </p:nvSpPr>
        <p:spPr>
          <a:xfrm>
            <a:off x="1058950" y="788205"/>
            <a:ext cx="2071668" cy="1117964"/>
          </a:xfrm>
          <a:prstGeom prst="rect">
            <a:avLst/>
          </a:prstGeom>
          <a:solidFill>
            <a:schemeClr val="bg1">
              <a:lumMod val="5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/>
              <a:t>Sonder-</a:t>
            </a:r>
          </a:p>
          <a:p>
            <a:pPr algn="ctr"/>
            <a:r>
              <a:rPr lang="de-DE" sz="1100" dirty="0" err="1"/>
              <a:t>nutzung</a:t>
            </a:r>
            <a:endParaRPr lang="de-DE" sz="1100" dirty="0"/>
          </a:p>
          <a:p>
            <a:pPr algn="ctr"/>
            <a:endParaRPr lang="de-DE" sz="11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5168529-B2C5-01B7-7F5B-0E0E431C1B7F}"/>
              </a:ext>
            </a:extLst>
          </p:cNvPr>
          <p:cNvSpPr/>
          <p:nvPr/>
        </p:nvSpPr>
        <p:spPr>
          <a:xfrm>
            <a:off x="2819149" y="1902132"/>
            <a:ext cx="892620" cy="9380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C4D429F-0BAA-6976-61E9-041715918C38}"/>
              </a:ext>
            </a:extLst>
          </p:cNvPr>
          <p:cNvSpPr/>
          <p:nvPr/>
        </p:nvSpPr>
        <p:spPr>
          <a:xfrm>
            <a:off x="2812805" y="2132850"/>
            <a:ext cx="317814" cy="453363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62882E76-CEFB-3CBD-0FC9-803168C5B613}"/>
              </a:ext>
            </a:extLst>
          </p:cNvPr>
          <p:cNvSpPr/>
          <p:nvPr/>
        </p:nvSpPr>
        <p:spPr>
          <a:xfrm>
            <a:off x="2819149" y="1898748"/>
            <a:ext cx="652067" cy="234102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8388F85-DFDD-684A-7E65-881F923F1EB9}"/>
              </a:ext>
            </a:extLst>
          </p:cNvPr>
          <p:cNvSpPr/>
          <p:nvPr/>
        </p:nvSpPr>
        <p:spPr>
          <a:xfrm>
            <a:off x="2829105" y="2585379"/>
            <a:ext cx="602045" cy="234102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7E2A84C-7EC8-FE79-822E-E40D4F444483}"/>
              </a:ext>
            </a:extLst>
          </p:cNvPr>
          <p:cNvSpPr/>
          <p:nvPr/>
        </p:nvSpPr>
        <p:spPr>
          <a:xfrm>
            <a:off x="3130618" y="2132850"/>
            <a:ext cx="300532" cy="4525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45E77B5-12D5-63D5-E062-54C999CDA5F2}"/>
              </a:ext>
            </a:extLst>
          </p:cNvPr>
          <p:cNvSpPr/>
          <p:nvPr/>
        </p:nvSpPr>
        <p:spPr>
          <a:xfrm>
            <a:off x="2386406" y="1905335"/>
            <a:ext cx="417746" cy="4533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/>
              <a:t>WC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1064BB0C-A2B7-974E-2015-20AD164B4824}"/>
              </a:ext>
            </a:extLst>
          </p:cNvPr>
          <p:cNvSpPr/>
          <p:nvPr/>
        </p:nvSpPr>
        <p:spPr>
          <a:xfrm>
            <a:off x="2377001" y="2370341"/>
            <a:ext cx="428383" cy="4533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/>
              <a:t>WC</a:t>
            </a:r>
          </a:p>
        </p:txBody>
      </p:sp>
      <p:sp>
        <p:nvSpPr>
          <p:cNvPr id="35" name="Pfeil nach links 34">
            <a:extLst>
              <a:ext uri="{FF2B5EF4-FFF2-40B4-BE49-F238E27FC236}">
                <a16:creationId xmlns:a16="http://schemas.microsoft.com/office/drawing/2014/main" id="{7F4C711B-9D91-EE10-175A-7274A3A860A6}"/>
              </a:ext>
            </a:extLst>
          </p:cNvPr>
          <p:cNvSpPr/>
          <p:nvPr/>
        </p:nvSpPr>
        <p:spPr>
          <a:xfrm rot="16200000">
            <a:off x="3593540" y="712049"/>
            <a:ext cx="889425" cy="26982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7020871-B1DC-476C-93A6-7DCC898C3B48}"/>
              </a:ext>
            </a:extLst>
          </p:cNvPr>
          <p:cNvSpPr/>
          <p:nvPr/>
        </p:nvSpPr>
        <p:spPr>
          <a:xfrm>
            <a:off x="1025930" y="6071016"/>
            <a:ext cx="770854" cy="6695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Geräte</a:t>
            </a:r>
          </a:p>
          <a:p>
            <a:pPr algn="ctr"/>
            <a:r>
              <a:rPr lang="de-DE" sz="1000" dirty="0"/>
              <a:t>Lager</a:t>
            </a: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810271CF-5D97-5C25-71F4-8BCB65B107F6}"/>
              </a:ext>
            </a:extLst>
          </p:cNvPr>
          <p:cNvCxnSpPr/>
          <p:nvPr/>
        </p:nvCxnSpPr>
        <p:spPr>
          <a:xfrm>
            <a:off x="3711769" y="2834895"/>
            <a:ext cx="74234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118C9894-7168-5DF2-3596-03A4570A7587}"/>
              </a:ext>
            </a:extLst>
          </p:cNvPr>
          <p:cNvSpPr/>
          <p:nvPr/>
        </p:nvSpPr>
        <p:spPr>
          <a:xfrm>
            <a:off x="324480" y="6752053"/>
            <a:ext cx="1234740" cy="10007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Akut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DD25A2D8-3700-4F8D-2061-1730FE47CD62}"/>
              </a:ext>
            </a:extLst>
          </p:cNvPr>
          <p:cNvSpPr/>
          <p:nvPr/>
        </p:nvSpPr>
        <p:spPr>
          <a:xfrm>
            <a:off x="292662" y="4710359"/>
            <a:ext cx="1234740" cy="10007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Akut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CB318744-D182-5ED8-3E83-037E8B7C1302}"/>
              </a:ext>
            </a:extLst>
          </p:cNvPr>
          <p:cNvSpPr/>
          <p:nvPr/>
        </p:nvSpPr>
        <p:spPr>
          <a:xfrm>
            <a:off x="331502" y="5702795"/>
            <a:ext cx="764153" cy="10377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Über-</a:t>
            </a:r>
          </a:p>
          <a:p>
            <a:pPr algn="ctr"/>
            <a:r>
              <a:rPr lang="de-DE" sz="1200" dirty="0" err="1"/>
              <a:t>wachung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57349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A4F7D-3154-BEA5-AABC-D5DB2AC35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Höchste Behandlungsqualität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0DB3E7-2AB1-9FCA-16CB-3E8FAD002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Evidenzbasierte Medizin braucht evidenzbasierte Architektur.</a:t>
            </a:r>
          </a:p>
          <a:p>
            <a:pPr marL="0" indent="0">
              <a:buNone/>
            </a:pPr>
            <a:r>
              <a:rPr lang="de-DE" dirty="0">
                <a:sym typeface="Wingdings" pitchFamily="2" charset="2"/>
              </a:rPr>
              <a:t>Begleitstudie möglich (Nutzerzufriedenheit, </a:t>
            </a:r>
          </a:p>
          <a:p>
            <a:pPr marL="0" indent="0">
              <a:buNone/>
            </a:pPr>
            <a:r>
              <a:rPr lang="de-DE" dirty="0">
                <a:sym typeface="Wingdings" pitchFamily="2" charset="2"/>
              </a:rPr>
              <a:t>	</a:t>
            </a:r>
          </a:p>
          <a:p>
            <a:pPr marL="0" indent="0">
              <a:buNone/>
            </a:pPr>
            <a:endParaRPr lang="de-DE" dirty="0">
              <a:sym typeface="Wingdings" pitchFamily="2" charset="2"/>
            </a:endParaRPr>
          </a:p>
          <a:p>
            <a:pPr marL="0" indent="0">
              <a:buNone/>
            </a:pPr>
            <a:endParaRPr lang="de-DE" dirty="0">
              <a:sym typeface="Wingdings" pitchFamily="2" charset="2"/>
            </a:endParaRPr>
          </a:p>
          <a:p>
            <a:pPr marL="0" indent="0">
              <a:buNone/>
            </a:pPr>
            <a:endParaRPr lang="de-DE" dirty="0">
              <a:sym typeface="Wingdings" pitchFamily="2" charset="2"/>
            </a:endParaRPr>
          </a:p>
          <a:p>
            <a:pPr marL="0" indent="0">
              <a:buNone/>
            </a:pPr>
            <a:endParaRPr lang="de-DE" dirty="0">
              <a:sym typeface="Wingdings" pitchFamily="2" charset="2"/>
            </a:endParaRPr>
          </a:p>
          <a:p>
            <a:pPr marL="0" indent="0">
              <a:buNone/>
            </a:pPr>
            <a:endParaRPr lang="de-DE" dirty="0">
              <a:sym typeface="Wingdings" pitchFamily="2" charset="2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C48413A-C9EF-AD66-CB31-82AB3638A834}"/>
              </a:ext>
            </a:extLst>
          </p:cNvPr>
          <p:cNvGrpSpPr/>
          <p:nvPr/>
        </p:nvGrpSpPr>
        <p:grpSpPr>
          <a:xfrm>
            <a:off x="975188" y="3479589"/>
            <a:ext cx="786580" cy="786580"/>
            <a:chOff x="9586452" y="365125"/>
            <a:chExt cx="786580" cy="786580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05A924FB-B08E-F170-F864-2F265F520B5E}"/>
                </a:ext>
              </a:extLst>
            </p:cNvPr>
            <p:cNvSpPr/>
            <p:nvPr/>
          </p:nvSpPr>
          <p:spPr>
            <a:xfrm>
              <a:off x="9586452" y="365125"/>
              <a:ext cx="786580" cy="786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 descr="Waldszenerie mit einfarbiger Füllung">
              <a:extLst>
                <a:ext uri="{FF2B5EF4-FFF2-40B4-BE49-F238E27FC236}">
                  <a16:creationId xmlns:a16="http://schemas.microsoft.com/office/drawing/2014/main" id="{916D75D7-C6CA-391A-B79A-7190998AF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78629" y="517858"/>
              <a:ext cx="602226" cy="602226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7251305-FD14-6873-AB60-F689082E7103}"/>
              </a:ext>
            </a:extLst>
          </p:cNvPr>
          <p:cNvGrpSpPr/>
          <p:nvPr/>
        </p:nvGrpSpPr>
        <p:grpSpPr>
          <a:xfrm>
            <a:off x="3554643" y="3479589"/>
            <a:ext cx="786580" cy="786580"/>
            <a:chOff x="8177981" y="303674"/>
            <a:chExt cx="786580" cy="78658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A0D0D34-A9B2-0940-BF7F-132415508677}"/>
                </a:ext>
              </a:extLst>
            </p:cNvPr>
            <p:cNvSpPr/>
            <p:nvPr/>
          </p:nvSpPr>
          <p:spPr>
            <a:xfrm>
              <a:off x="8177981" y="303674"/>
              <a:ext cx="786580" cy="786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 descr="Route zwei Stecknadeln mit Weg mit einfarbiger Füllung">
              <a:extLst>
                <a:ext uri="{FF2B5EF4-FFF2-40B4-BE49-F238E27FC236}">
                  <a16:creationId xmlns:a16="http://schemas.microsoft.com/office/drawing/2014/main" id="{192F1093-B13A-173D-BDC6-ADD9EE3BC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39432" y="365125"/>
              <a:ext cx="663678" cy="663678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697CEED4-0B36-7632-5BCC-AE1BB8073F8B}"/>
              </a:ext>
            </a:extLst>
          </p:cNvPr>
          <p:cNvGrpSpPr/>
          <p:nvPr/>
        </p:nvGrpSpPr>
        <p:grpSpPr>
          <a:xfrm>
            <a:off x="6334319" y="3479589"/>
            <a:ext cx="786580" cy="786580"/>
            <a:chOff x="11089199" y="2274580"/>
            <a:chExt cx="786580" cy="78658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91F5A7D-A2C5-81CA-1D87-84B56BA55CC8}"/>
                </a:ext>
              </a:extLst>
            </p:cNvPr>
            <p:cNvSpPr/>
            <p:nvPr/>
          </p:nvSpPr>
          <p:spPr>
            <a:xfrm>
              <a:off x="11089199" y="2274580"/>
              <a:ext cx="786580" cy="786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14" descr="Ohr mit einfarbiger Füllung">
              <a:extLst>
                <a:ext uri="{FF2B5EF4-FFF2-40B4-BE49-F238E27FC236}">
                  <a16:creationId xmlns:a16="http://schemas.microsoft.com/office/drawing/2014/main" id="{28DCC9D2-2B05-69D2-597B-782D9F450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199811" y="2385192"/>
              <a:ext cx="565355" cy="565355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F51EDE5-B4B4-67C5-5468-6E07BE5525F9}"/>
              </a:ext>
            </a:extLst>
          </p:cNvPr>
          <p:cNvGrpSpPr/>
          <p:nvPr/>
        </p:nvGrpSpPr>
        <p:grpSpPr>
          <a:xfrm>
            <a:off x="8844059" y="3479589"/>
            <a:ext cx="786580" cy="868820"/>
            <a:chOff x="10702053" y="836153"/>
            <a:chExt cx="786580" cy="86882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340F1E0-02B9-9680-54B3-323515092E45}"/>
                </a:ext>
              </a:extLst>
            </p:cNvPr>
            <p:cNvSpPr/>
            <p:nvPr/>
          </p:nvSpPr>
          <p:spPr>
            <a:xfrm>
              <a:off x="10702053" y="836153"/>
              <a:ext cx="786580" cy="786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 descr="Couch mit einfarbiger Füllung">
              <a:extLst>
                <a:ext uri="{FF2B5EF4-FFF2-40B4-BE49-F238E27FC236}">
                  <a16:creationId xmlns:a16="http://schemas.microsoft.com/office/drawing/2014/main" id="{63BF6981-39F2-6E03-3C6F-A4CCAD9B8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01824" y="1114320"/>
              <a:ext cx="590653" cy="590653"/>
            </a:xfrm>
            <a:prstGeom prst="rect">
              <a:avLst/>
            </a:prstGeom>
          </p:spPr>
        </p:pic>
        <p:pic>
          <p:nvPicPr>
            <p:cNvPr id="17" name="Grafik 16" descr="Urlaub mit einfarbiger Füllung">
              <a:extLst>
                <a:ext uri="{FF2B5EF4-FFF2-40B4-BE49-F238E27FC236}">
                  <a16:creationId xmlns:a16="http://schemas.microsoft.com/office/drawing/2014/main" id="{C6B56BDB-3EFA-E4C1-A421-519C31FB5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805652" y="876651"/>
              <a:ext cx="378542" cy="378542"/>
            </a:xfrm>
            <a:prstGeom prst="rect">
              <a:avLst/>
            </a:prstGeom>
          </p:spPr>
        </p:pic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022E89F9-7726-10AE-D4D2-27B7100A7B06}"/>
              </a:ext>
            </a:extLst>
          </p:cNvPr>
          <p:cNvSpPr txBox="1"/>
          <p:nvPr/>
        </p:nvSpPr>
        <p:spPr>
          <a:xfrm>
            <a:off x="838200" y="4477000"/>
            <a:ext cx="20733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ym typeface="Wingdings" pitchFamily="2" charset="2"/>
              </a:rPr>
              <a:t>Nutzung der Natur als Ressource (Verflechtung des Gebäudes mit dem Naturraum)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12F9C41-C2BC-4367-F3C0-A0BD167A10FB}"/>
              </a:ext>
            </a:extLst>
          </p:cNvPr>
          <p:cNvSpPr txBox="1"/>
          <p:nvPr/>
        </p:nvSpPr>
        <p:spPr>
          <a:xfrm>
            <a:off x="3459156" y="4480816"/>
            <a:ext cx="20733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ym typeface="Wingdings" pitchFamily="2" charset="2"/>
              </a:rPr>
              <a:t>Selbstbestimmung (Intuitive Orientierung)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D15B715-3169-841D-C5D0-CB77EDCDFA13}"/>
              </a:ext>
            </a:extLst>
          </p:cNvPr>
          <p:cNvSpPr txBox="1"/>
          <p:nvPr/>
        </p:nvSpPr>
        <p:spPr>
          <a:xfrm>
            <a:off x="8735399" y="4503257"/>
            <a:ext cx="21846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ym typeface="Wingdings" pitchFamily="2" charset="2"/>
              </a:rPr>
              <a:t>Entkopplung der Aktivitäten (Vielfältigkeit der Räume)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A19B8BC-573B-809B-A3B2-C598D353A807}"/>
              </a:ext>
            </a:extLst>
          </p:cNvPr>
          <p:cNvSpPr txBox="1"/>
          <p:nvPr/>
        </p:nvSpPr>
        <p:spPr>
          <a:xfrm>
            <a:off x="6228316" y="4486939"/>
            <a:ext cx="20733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ym typeface="Wingdings" pitchFamily="2" charset="2"/>
              </a:rPr>
              <a:t>Vermeidung von Störungen (Raumakustik, Organisation)</a:t>
            </a:r>
          </a:p>
        </p:txBody>
      </p:sp>
    </p:spTree>
    <p:extLst>
      <p:ext uri="{BB962C8B-B14F-4D97-AF65-F5344CB8AC3E}">
        <p14:creationId xmlns:p14="http://schemas.microsoft.com/office/powerpoint/2010/main" val="2806680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23B2D-BC39-90D4-802B-CE52E6EC4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0EB72-5D00-B3E3-47E6-17732BAA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Dienstzimmer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195C86-A851-F41E-E2E9-DD42298AB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DA919BD-7676-F037-5A40-2C7AE56B3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" y="1402920"/>
            <a:ext cx="12190499" cy="5455080"/>
          </a:xfrm>
          <a:prstGeom prst="rect">
            <a:avLst/>
          </a:prstGeom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C4EE4C5-F277-7ED4-DE48-C497007B7A67}"/>
              </a:ext>
            </a:extLst>
          </p:cNvPr>
          <p:cNvSpPr/>
          <p:nvPr/>
        </p:nvSpPr>
        <p:spPr>
          <a:xfrm>
            <a:off x="3491921" y="3454934"/>
            <a:ext cx="580624" cy="1255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5319F0E-7DE2-8405-5561-904B648E4830}"/>
              </a:ext>
            </a:extLst>
          </p:cNvPr>
          <p:cNvSpPr/>
          <p:nvPr/>
        </p:nvSpPr>
        <p:spPr>
          <a:xfrm>
            <a:off x="2653721" y="3454934"/>
            <a:ext cx="858690" cy="12554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Dienst-zimmer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CDF9BED-C56D-5395-5EBD-D91D336D719F}"/>
              </a:ext>
            </a:extLst>
          </p:cNvPr>
          <p:cNvSpPr/>
          <p:nvPr/>
        </p:nvSpPr>
        <p:spPr>
          <a:xfrm>
            <a:off x="4072545" y="3440039"/>
            <a:ext cx="1539023" cy="12554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Speiseraum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3C7D246-2018-C132-46E7-2E026E053EDF}"/>
              </a:ext>
            </a:extLst>
          </p:cNvPr>
          <p:cNvSpPr/>
          <p:nvPr/>
        </p:nvSpPr>
        <p:spPr>
          <a:xfrm>
            <a:off x="6259018" y="3837482"/>
            <a:ext cx="733894" cy="8579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Küche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7275155-E1CA-11C0-C50F-C8ACC31DFC96}"/>
              </a:ext>
            </a:extLst>
          </p:cNvPr>
          <p:cNvSpPr/>
          <p:nvPr/>
        </p:nvSpPr>
        <p:spPr>
          <a:xfrm>
            <a:off x="6259018" y="3448400"/>
            <a:ext cx="733894" cy="3890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Wagen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321ACFD-A98D-AE3B-83C1-8178FC5E1F74}"/>
              </a:ext>
            </a:extLst>
          </p:cNvPr>
          <p:cNvSpPr/>
          <p:nvPr/>
        </p:nvSpPr>
        <p:spPr>
          <a:xfrm>
            <a:off x="1058950" y="788205"/>
            <a:ext cx="3395159" cy="11179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2673C1B-B8F8-B25A-B754-3E6AD1DA82EE}"/>
              </a:ext>
            </a:extLst>
          </p:cNvPr>
          <p:cNvSpPr/>
          <p:nvPr/>
        </p:nvSpPr>
        <p:spPr>
          <a:xfrm>
            <a:off x="7415133" y="1536491"/>
            <a:ext cx="3220388" cy="3999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0866503-063C-265E-04AF-52FF92244BF4}"/>
              </a:ext>
            </a:extLst>
          </p:cNvPr>
          <p:cNvSpPr/>
          <p:nvPr/>
        </p:nvSpPr>
        <p:spPr>
          <a:xfrm>
            <a:off x="2102164" y="3454934"/>
            <a:ext cx="549674" cy="12554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Ar</a:t>
            </a:r>
          </a:p>
          <a:p>
            <a:pPr algn="ctr"/>
            <a:r>
              <a:rPr lang="de-DE" dirty="0"/>
              <a:t>rein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D6B9BE8-B64B-6523-21F0-7AFF8F1945F0}"/>
              </a:ext>
            </a:extLst>
          </p:cNvPr>
          <p:cNvSpPr/>
          <p:nvPr/>
        </p:nvSpPr>
        <p:spPr>
          <a:xfrm>
            <a:off x="311526" y="1919808"/>
            <a:ext cx="1215876" cy="9150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U+B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60E49BE-100D-0CD9-C332-3B9EF145484B}"/>
              </a:ext>
            </a:extLst>
          </p:cNvPr>
          <p:cNvSpPr/>
          <p:nvPr/>
        </p:nvSpPr>
        <p:spPr>
          <a:xfrm>
            <a:off x="2079562" y="1898748"/>
            <a:ext cx="313271" cy="9482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A920061-4026-F354-DADA-28CD46FF7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992912" y="84032"/>
            <a:ext cx="1578303" cy="948285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2225D248-5F8D-1456-F013-17649261755C}"/>
              </a:ext>
            </a:extLst>
          </p:cNvPr>
          <p:cNvSpPr/>
          <p:nvPr/>
        </p:nvSpPr>
        <p:spPr>
          <a:xfrm>
            <a:off x="4432388" y="1913423"/>
            <a:ext cx="1179182" cy="9278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Besuch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9C5F7EA-B396-2308-DA70-BFADF835D811}"/>
              </a:ext>
            </a:extLst>
          </p:cNvPr>
          <p:cNvSpPr/>
          <p:nvPr/>
        </p:nvSpPr>
        <p:spPr>
          <a:xfrm>
            <a:off x="3692514" y="1912364"/>
            <a:ext cx="761595" cy="92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Pfeil nach links 13">
            <a:extLst>
              <a:ext uri="{FF2B5EF4-FFF2-40B4-BE49-F238E27FC236}">
                <a16:creationId xmlns:a16="http://schemas.microsoft.com/office/drawing/2014/main" id="{21941BDF-BA8C-6D45-0333-BB2CECC0D6B1}"/>
              </a:ext>
            </a:extLst>
          </p:cNvPr>
          <p:cNvSpPr/>
          <p:nvPr/>
        </p:nvSpPr>
        <p:spPr>
          <a:xfrm rot="16200000">
            <a:off x="3346080" y="2293738"/>
            <a:ext cx="1384345" cy="26982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295A025-B72B-8944-72A9-220566E0EC78}"/>
              </a:ext>
            </a:extLst>
          </p:cNvPr>
          <p:cNvSpPr/>
          <p:nvPr/>
        </p:nvSpPr>
        <p:spPr>
          <a:xfrm>
            <a:off x="1058950" y="788205"/>
            <a:ext cx="2071668" cy="1117964"/>
          </a:xfrm>
          <a:prstGeom prst="rect">
            <a:avLst/>
          </a:prstGeom>
          <a:solidFill>
            <a:schemeClr val="bg1">
              <a:lumMod val="5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/>
              <a:t>Sonder-</a:t>
            </a:r>
          </a:p>
          <a:p>
            <a:pPr algn="ctr"/>
            <a:r>
              <a:rPr lang="de-DE" sz="1100" dirty="0" err="1"/>
              <a:t>nutzung</a:t>
            </a:r>
            <a:endParaRPr lang="de-DE" sz="1100" dirty="0"/>
          </a:p>
          <a:p>
            <a:pPr algn="ctr"/>
            <a:endParaRPr lang="de-DE" sz="11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266FD42-DD57-337F-AC2D-72A2B33B6802}"/>
              </a:ext>
            </a:extLst>
          </p:cNvPr>
          <p:cNvSpPr/>
          <p:nvPr/>
        </p:nvSpPr>
        <p:spPr>
          <a:xfrm>
            <a:off x="2819149" y="1902132"/>
            <a:ext cx="892620" cy="9380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F2322EF-BF09-A19E-E0B5-340F9FFC7411}"/>
              </a:ext>
            </a:extLst>
          </p:cNvPr>
          <p:cNvSpPr/>
          <p:nvPr/>
        </p:nvSpPr>
        <p:spPr>
          <a:xfrm>
            <a:off x="2812805" y="2132850"/>
            <a:ext cx="317814" cy="453363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CCD13479-3619-529B-AEEF-3D70A25E213B}"/>
              </a:ext>
            </a:extLst>
          </p:cNvPr>
          <p:cNvSpPr/>
          <p:nvPr/>
        </p:nvSpPr>
        <p:spPr>
          <a:xfrm>
            <a:off x="2819149" y="1898748"/>
            <a:ext cx="652067" cy="234102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9B42FAE0-3FB2-7392-A2B9-54BACDE07EDA}"/>
              </a:ext>
            </a:extLst>
          </p:cNvPr>
          <p:cNvSpPr/>
          <p:nvPr/>
        </p:nvSpPr>
        <p:spPr>
          <a:xfrm>
            <a:off x="2829105" y="2585379"/>
            <a:ext cx="602045" cy="234102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C48ACBF-771D-3A7D-5BD8-0321E712EFDB}"/>
              </a:ext>
            </a:extLst>
          </p:cNvPr>
          <p:cNvSpPr/>
          <p:nvPr/>
        </p:nvSpPr>
        <p:spPr>
          <a:xfrm>
            <a:off x="3130618" y="2132850"/>
            <a:ext cx="300532" cy="4525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7AE8F6AE-A2A4-C9EE-1421-DD1721776476}"/>
              </a:ext>
            </a:extLst>
          </p:cNvPr>
          <p:cNvSpPr/>
          <p:nvPr/>
        </p:nvSpPr>
        <p:spPr>
          <a:xfrm>
            <a:off x="2386406" y="1905335"/>
            <a:ext cx="417746" cy="4533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/>
              <a:t>WC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0359F4C7-189B-8C04-BB90-7974CAD0FE15}"/>
              </a:ext>
            </a:extLst>
          </p:cNvPr>
          <p:cNvSpPr/>
          <p:nvPr/>
        </p:nvSpPr>
        <p:spPr>
          <a:xfrm>
            <a:off x="2377001" y="2370341"/>
            <a:ext cx="428383" cy="4533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/>
              <a:t>WC</a:t>
            </a:r>
          </a:p>
        </p:txBody>
      </p:sp>
      <p:sp>
        <p:nvSpPr>
          <p:cNvPr id="35" name="Pfeil nach links 34">
            <a:extLst>
              <a:ext uri="{FF2B5EF4-FFF2-40B4-BE49-F238E27FC236}">
                <a16:creationId xmlns:a16="http://schemas.microsoft.com/office/drawing/2014/main" id="{536C92BE-2C94-1721-774B-298C1F6AC02F}"/>
              </a:ext>
            </a:extLst>
          </p:cNvPr>
          <p:cNvSpPr/>
          <p:nvPr/>
        </p:nvSpPr>
        <p:spPr>
          <a:xfrm rot="16200000">
            <a:off x="3593540" y="712049"/>
            <a:ext cx="889425" cy="26982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61E36BD5-7936-48E1-6A14-5F2F59BF42E5}"/>
              </a:ext>
            </a:extLst>
          </p:cNvPr>
          <p:cNvSpPr/>
          <p:nvPr/>
        </p:nvSpPr>
        <p:spPr>
          <a:xfrm>
            <a:off x="1012976" y="5063685"/>
            <a:ext cx="770854" cy="6695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Geräte</a:t>
            </a:r>
          </a:p>
          <a:p>
            <a:pPr algn="ctr"/>
            <a:r>
              <a:rPr lang="de-DE" sz="1000" dirty="0"/>
              <a:t>Lager</a:t>
            </a: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BC0FC8F-E35E-1B0A-FE33-1B2BDE002EA1}"/>
              </a:ext>
            </a:extLst>
          </p:cNvPr>
          <p:cNvCxnSpPr/>
          <p:nvPr/>
        </p:nvCxnSpPr>
        <p:spPr>
          <a:xfrm>
            <a:off x="3711769" y="2834895"/>
            <a:ext cx="74234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AB4A79AF-6CA4-C0F1-1C5C-EA39A6802E8A}"/>
              </a:ext>
            </a:extLst>
          </p:cNvPr>
          <p:cNvSpPr/>
          <p:nvPr/>
        </p:nvSpPr>
        <p:spPr>
          <a:xfrm>
            <a:off x="311526" y="5744722"/>
            <a:ext cx="1234740" cy="10007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Akut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D7C18C3B-EB4E-0A3A-22EF-2A14F61B1FDD}"/>
              </a:ext>
            </a:extLst>
          </p:cNvPr>
          <p:cNvSpPr/>
          <p:nvPr/>
        </p:nvSpPr>
        <p:spPr>
          <a:xfrm>
            <a:off x="279708" y="3703028"/>
            <a:ext cx="1234740" cy="10007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Akut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5800A587-1C41-BD4A-D361-2CCC0D6B82F9}"/>
              </a:ext>
            </a:extLst>
          </p:cNvPr>
          <p:cNvSpPr/>
          <p:nvPr/>
        </p:nvSpPr>
        <p:spPr>
          <a:xfrm>
            <a:off x="318548" y="4695464"/>
            <a:ext cx="764153" cy="10377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Über-</a:t>
            </a:r>
          </a:p>
          <a:p>
            <a:pPr algn="ctr"/>
            <a:r>
              <a:rPr lang="de-DE" sz="1200" dirty="0" err="1"/>
              <a:t>wachung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106149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540F7-17B9-D156-826D-6A1B49D2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30DAE-5798-EB2E-63D4-0D36FE79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Dienstzimmer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08CEB2-0913-34A8-596E-85DD2757B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0BADF7-0CEE-ADFF-6A5F-59B10F860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" y="1402920"/>
            <a:ext cx="12190499" cy="5455080"/>
          </a:xfrm>
          <a:prstGeom prst="rect">
            <a:avLst/>
          </a:prstGeom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866C1F1-8B96-CCE4-8F00-0D01C4CCEA4C}"/>
              </a:ext>
            </a:extLst>
          </p:cNvPr>
          <p:cNvSpPr/>
          <p:nvPr/>
        </p:nvSpPr>
        <p:spPr>
          <a:xfrm>
            <a:off x="4441344" y="2563825"/>
            <a:ext cx="1299684" cy="2825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FE273EE-DF99-C12D-DE6D-0BF88E33B95F}"/>
              </a:ext>
            </a:extLst>
          </p:cNvPr>
          <p:cNvSpPr/>
          <p:nvPr/>
        </p:nvSpPr>
        <p:spPr>
          <a:xfrm>
            <a:off x="4441345" y="1736475"/>
            <a:ext cx="1299684" cy="8211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Dienst-zimmer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44E9763-07F3-7267-6FEA-4E6B2C14E6DA}"/>
              </a:ext>
            </a:extLst>
          </p:cNvPr>
          <p:cNvSpPr/>
          <p:nvPr/>
        </p:nvSpPr>
        <p:spPr>
          <a:xfrm>
            <a:off x="3692514" y="3465173"/>
            <a:ext cx="1948034" cy="12554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Speiseraum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19A6734-393E-CF4F-5391-0F2AEA53FB90}"/>
              </a:ext>
            </a:extLst>
          </p:cNvPr>
          <p:cNvSpPr/>
          <p:nvPr/>
        </p:nvSpPr>
        <p:spPr>
          <a:xfrm>
            <a:off x="6259018" y="3858651"/>
            <a:ext cx="733894" cy="8579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Küche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0068FAF-AE2E-C7F2-329D-855E9495CA11}"/>
              </a:ext>
            </a:extLst>
          </p:cNvPr>
          <p:cNvSpPr/>
          <p:nvPr/>
        </p:nvSpPr>
        <p:spPr>
          <a:xfrm>
            <a:off x="6259018" y="3475044"/>
            <a:ext cx="733894" cy="3890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Wagen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31A3907-9897-B5C9-C634-FD0F945AE894}"/>
              </a:ext>
            </a:extLst>
          </p:cNvPr>
          <p:cNvSpPr/>
          <p:nvPr/>
        </p:nvSpPr>
        <p:spPr>
          <a:xfrm>
            <a:off x="1058950" y="788205"/>
            <a:ext cx="3395159" cy="955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E5D263F-1156-A45A-6C50-54511D9FC710}"/>
              </a:ext>
            </a:extLst>
          </p:cNvPr>
          <p:cNvSpPr/>
          <p:nvPr/>
        </p:nvSpPr>
        <p:spPr>
          <a:xfrm>
            <a:off x="7415133" y="1536491"/>
            <a:ext cx="3220388" cy="3999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10F72C2-BAFE-413F-8B2C-CFEAD726118B}"/>
              </a:ext>
            </a:extLst>
          </p:cNvPr>
          <p:cNvSpPr/>
          <p:nvPr/>
        </p:nvSpPr>
        <p:spPr>
          <a:xfrm>
            <a:off x="5719257" y="1744202"/>
            <a:ext cx="580263" cy="11161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Ar</a:t>
            </a:r>
          </a:p>
          <a:p>
            <a:pPr algn="ctr"/>
            <a:r>
              <a:rPr lang="de-DE" dirty="0"/>
              <a:t>rein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27B30CB-DBC5-C6C6-A590-BDA0D0B35273}"/>
              </a:ext>
            </a:extLst>
          </p:cNvPr>
          <p:cNvSpPr/>
          <p:nvPr/>
        </p:nvSpPr>
        <p:spPr>
          <a:xfrm>
            <a:off x="1205136" y="1752040"/>
            <a:ext cx="892619" cy="10943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U+B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D633B8B-AAC9-FE9C-403D-8F3D1A86D05E}"/>
              </a:ext>
            </a:extLst>
          </p:cNvPr>
          <p:cNvSpPr/>
          <p:nvPr/>
        </p:nvSpPr>
        <p:spPr>
          <a:xfrm>
            <a:off x="2079562" y="1898748"/>
            <a:ext cx="313271" cy="9482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8CDD0B9-646C-D110-43A6-FC22DC59A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992912" y="84032"/>
            <a:ext cx="1578303" cy="948285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EABDBF7B-33D7-F2CA-B213-6C1EAD7B4F57}"/>
              </a:ext>
            </a:extLst>
          </p:cNvPr>
          <p:cNvSpPr/>
          <p:nvPr/>
        </p:nvSpPr>
        <p:spPr>
          <a:xfrm>
            <a:off x="8006833" y="2404242"/>
            <a:ext cx="1179182" cy="9278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Besuch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2024AA0-ACF9-8DBF-6404-E0D3CA3D414E}"/>
              </a:ext>
            </a:extLst>
          </p:cNvPr>
          <p:cNvSpPr/>
          <p:nvPr/>
        </p:nvSpPr>
        <p:spPr>
          <a:xfrm>
            <a:off x="3692514" y="1912364"/>
            <a:ext cx="761595" cy="92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Pfeil nach links 13">
            <a:extLst>
              <a:ext uri="{FF2B5EF4-FFF2-40B4-BE49-F238E27FC236}">
                <a16:creationId xmlns:a16="http://schemas.microsoft.com/office/drawing/2014/main" id="{E60A1A1E-6322-70E4-51B2-0D1957FC050E}"/>
              </a:ext>
            </a:extLst>
          </p:cNvPr>
          <p:cNvSpPr/>
          <p:nvPr/>
        </p:nvSpPr>
        <p:spPr>
          <a:xfrm rot="16200000">
            <a:off x="3374758" y="2247949"/>
            <a:ext cx="1384345" cy="26982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1E7FD9C-824E-E520-2E42-232326C7C8FF}"/>
              </a:ext>
            </a:extLst>
          </p:cNvPr>
          <p:cNvSpPr/>
          <p:nvPr/>
        </p:nvSpPr>
        <p:spPr>
          <a:xfrm>
            <a:off x="1058950" y="788205"/>
            <a:ext cx="2071668" cy="1117964"/>
          </a:xfrm>
          <a:prstGeom prst="rect">
            <a:avLst/>
          </a:prstGeom>
          <a:solidFill>
            <a:schemeClr val="bg1">
              <a:lumMod val="5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/>
              <a:t>Sonder-</a:t>
            </a:r>
          </a:p>
          <a:p>
            <a:pPr algn="ctr"/>
            <a:r>
              <a:rPr lang="de-DE" sz="1100" dirty="0" err="1"/>
              <a:t>nutzung</a:t>
            </a:r>
            <a:endParaRPr lang="de-DE" sz="1100" dirty="0"/>
          </a:p>
          <a:p>
            <a:pPr algn="ctr"/>
            <a:endParaRPr lang="de-DE" sz="11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05CE213-4B72-C17E-412F-EB2F2B395514}"/>
              </a:ext>
            </a:extLst>
          </p:cNvPr>
          <p:cNvSpPr/>
          <p:nvPr/>
        </p:nvSpPr>
        <p:spPr>
          <a:xfrm>
            <a:off x="2819149" y="1722256"/>
            <a:ext cx="892620" cy="11179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AE7CD4F-B3A2-75A5-6A80-2B2E4D2CC90D}"/>
              </a:ext>
            </a:extLst>
          </p:cNvPr>
          <p:cNvSpPr/>
          <p:nvPr/>
        </p:nvSpPr>
        <p:spPr>
          <a:xfrm>
            <a:off x="2812805" y="2132850"/>
            <a:ext cx="317814" cy="453363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34C57C6-2439-BC9A-BFE6-74E3309B5CB8}"/>
              </a:ext>
            </a:extLst>
          </p:cNvPr>
          <p:cNvSpPr/>
          <p:nvPr/>
        </p:nvSpPr>
        <p:spPr>
          <a:xfrm>
            <a:off x="2819149" y="1736476"/>
            <a:ext cx="652067" cy="396374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0B1FE69-392E-E8C5-B435-1E38019FBF3B}"/>
              </a:ext>
            </a:extLst>
          </p:cNvPr>
          <p:cNvSpPr/>
          <p:nvPr/>
        </p:nvSpPr>
        <p:spPr>
          <a:xfrm>
            <a:off x="2829105" y="2585379"/>
            <a:ext cx="602045" cy="234102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F99F14D2-EC93-1A1B-B617-12BCC2A90642}"/>
              </a:ext>
            </a:extLst>
          </p:cNvPr>
          <p:cNvSpPr/>
          <p:nvPr/>
        </p:nvSpPr>
        <p:spPr>
          <a:xfrm>
            <a:off x="3130618" y="2132850"/>
            <a:ext cx="300532" cy="4525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2BF46592-DAD9-D446-265C-73FB9AF5B424}"/>
              </a:ext>
            </a:extLst>
          </p:cNvPr>
          <p:cNvSpPr/>
          <p:nvPr/>
        </p:nvSpPr>
        <p:spPr>
          <a:xfrm>
            <a:off x="2386406" y="1905335"/>
            <a:ext cx="417746" cy="4533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/>
              <a:t>WC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53B0DB0-6903-B5DC-6D05-4DB576072A4F}"/>
              </a:ext>
            </a:extLst>
          </p:cNvPr>
          <p:cNvSpPr/>
          <p:nvPr/>
        </p:nvSpPr>
        <p:spPr>
          <a:xfrm>
            <a:off x="2377001" y="2370341"/>
            <a:ext cx="428383" cy="4533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/>
              <a:t>WC</a:t>
            </a:r>
          </a:p>
        </p:txBody>
      </p:sp>
      <p:sp>
        <p:nvSpPr>
          <p:cNvPr id="35" name="Pfeil nach links 34">
            <a:extLst>
              <a:ext uri="{FF2B5EF4-FFF2-40B4-BE49-F238E27FC236}">
                <a16:creationId xmlns:a16="http://schemas.microsoft.com/office/drawing/2014/main" id="{F2A15795-CA72-5DF7-5CEC-E5034812D9EC}"/>
              </a:ext>
            </a:extLst>
          </p:cNvPr>
          <p:cNvSpPr/>
          <p:nvPr/>
        </p:nvSpPr>
        <p:spPr>
          <a:xfrm rot="16200000">
            <a:off x="3593540" y="712049"/>
            <a:ext cx="889425" cy="26982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F1602B6E-7888-F5BF-485B-CE3A3952B5FD}"/>
              </a:ext>
            </a:extLst>
          </p:cNvPr>
          <p:cNvSpPr/>
          <p:nvPr/>
        </p:nvSpPr>
        <p:spPr>
          <a:xfrm>
            <a:off x="1012976" y="5063685"/>
            <a:ext cx="770854" cy="6695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Geräte</a:t>
            </a:r>
          </a:p>
          <a:p>
            <a:pPr algn="ctr"/>
            <a:r>
              <a:rPr lang="de-DE" sz="1000" dirty="0"/>
              <a:t>Lager</a:t>
            </a: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C482D29A-DA76-095F-4625-F69257780FEA}"/>
              </a:ext>
            </a:extLst>
          </p:cNvPr>
          <p:cNvCxnSpPr/>
          <p:nvPr/>
        </p:nvCxnSpPr>
        <p:spPr>
          <a:xfrm>
            <a:off x="3711769" y="2834895"/>
            <a:ext cx="74234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A2C254B2-CA20-8433-3A85-1C6D98D1E68D}"/>
              </a:ext>
            </a:extLst>
          </p:cNvPr>
          <p:cNvSpPr/>
          <p:nvPr/>
        </p:nvSpPr>
        <p:spPr>
          <a:xfrm>
            <a:off x="311526" y="5744722"/>
            <a:ext cx="1234740" cy="10007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Akut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D4E1D87-51A3-C7B8-9397-862DC05A8525}"/>
              </a:ext>
            </a:extLst>
          </p:cNvPr>
          <p:cNvSpPr/>
          <p:nvPr/>
        </p:nvSpPr>
        <p:spPr>
          <a:xfrm>
            <a:off x="279708" y="3703028"/>
            <a:ext cx="1234740" cy="10007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Akut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18B74DDD-EE80-B561-0ADA-23C078F8836B}"/>
              </a:ext>
            </a:extLst>
          </p:cNvPr>
          <p:cNvSpPr/>
          <p:nvPr/>
        </p:nvSpPr>
        <p:spPr>
          <a:xfrm>
            <a:off x="318548" y="4695464"/>
            <a:ext cx="764153" cy="10377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Über-</a:t>
            </a:r>
          </a:p>
          <a:p>
            <a:pPr algn="ctr"/>
            <a:r>
              <a:rPr lang="de-DE" sz="1200" dirty="0" err="1"/>
              <a:t>wachung</a:t>
            </a:r>
            <a:endParaRPr lang="de-DE" sz="12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64B4F07-926F-5F40-0288-F318A0A59C39}"/>
              </a:ext>
            </a:extLst>
          </p:cNvPr>
          <p:cNvSpPr/>
          <p:nvPr/>
        </p:nvSpPr>
        <p:spPr>
          <a:xfrm>
            <a:off x="257549" y="1744202"/>
            <a:ext cx="953448" cy="11022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Pause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9E6B9B98-53A0-3CBF-FE1B-0EAF3EFC8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028" y="3946812"/>
            <a:ext cx="7081764" cy="293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44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A1309-7802-E112-E879-EB678DCD1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Dienstzimmer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EDC1FF-53EB-1617-5D52-CBFB03B54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735" y="2563327"/>
            <a:ext cx="8538042" cy="362482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01EEF54-E074-B23E-9D6B-BF0CBB763216}"/>
              </a:ext>
            </a:extLst>
          </p:cNvPr>
          <p:cNvSpPr/>
          <p:nvPr/>
        </p:nvSpPr>
        <p:spPr>
          <a:xfrm>
            <a:off x="2041451" y="5858540"/>
            <a:ext cx="7464056" cy="839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A69AE15-3E9C-7F28-72A3-09E0F04F3F0F}"/>
              </a:ext>
            </a:extLst>
          </p:cNvPr>
          <p:cNvSpPr/>
          <p:nvPr/>
        </p:nvSpPr>
        <p:spPr>
          <a:xfrm>
            <a:off x="772771" y="2342708"/>
            <a:ext cx="10210661" cy="839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4F6C7A-9068-9C27-396A-FB39C79C5FE7}"/>
              </a:ext>
            </a:extLst>
          </p:cNvPr>
          <p:cNvSpPr txBox="1"/>
          <p:nvPr/>
        </p:nvSpPr>
        <p:spPr>
          <a:xfrm>
            <a:off x="5369169" y="5880371"/>
            <a:ext cx="1084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Ruhigere</a:t>
            </a:r>
          </a:p>
          <a:p>
            <a:pPr algn="ctr"/>
            <a:r>
              <a:rPr lang="de-DE" sz="1400" dirty="0"/>
              <a:t>Gespräche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FCB0A4-68D5-1F71-4253-C055712D739F}"/>
              </a:ext>
            </a:extLst>
          </p:cNvPr>
          <p:cNvSpPr txBox="1"/>
          <p:nvPr/>
        </p:nvSpPr>
        <p:spPr>
          <a:xfrm>
            <a:off x="5962846" y="3521583"/>
            <a:ext cx="1452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Kommunikation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FB1C7F5-410F-ACCA-8A3B-4A92B7A5C186}"/>
              </a:ext>
            </a:extLst>
          </p:cNvPr>
          <p:cNvSpPr txBox="1"/>
          <p:nvPr/>
        </p:nvSpPr>
        <p:spPr>
          <a:xfrm>
            <a:off x="5773479" y="4432138"/>
            <a:ext cx="156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Gleichberechtigte Arbeitsplätze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A0CAD07-CE2B-BC1F-2CE7-B76D6654940A}"/>
              </a:ext>
            </a:extLst>
          </p:cNvPr>
          <p:cNvSpPr txBox="1"/>
          <p:nvPr/>
        </p:nvSpPr>
        <p:spPr>
          <a:xfrm>
            <a:off x="3606332" y="5489208"/>
            <a:ext cx="1247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Konzentration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2005F13-C32C-1815-C2AF-243C27F3D0C4}"/>
              </a:ext>
            </a:extLst>
          </p:cNvPr>
          <p:cNvSpPr txBox="1"/>
          <p:nvPr/>
        </p:nvSpPr>
        <p:spPr>
          <a:xfrm>
            <a:off x="2894374" y="4824955"/>
            <a:ext cx="1247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Austausch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CD00C1F-D6BF-4F8D-C539-4FED49A03383}"/>
              </a:ext>
            </a:extLst>
          </p:cNvPr>
          <p:cNvSpPr txBox="1"/>
          <p:nvPr/>
        </p:nvSpPr>
        <p:spPr>
          <a:xfrm>
            <a:off x="3655694" y="4182055"/>
            <a:ext cx="1247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Team</a:t>
            </a:r>
          </a:p>
        </p:txBody>
      </p:sp>
      <p:sp>
        <p:nvSpPr>
          <p:cNvPr id="14" name="Pfeil nach links 13">
            <a:extLst>
              <a:ext uri="{FF2B5EF4-FFF2-40B4-BE49-F238E27FC236}">
                <a16:creationId xmlns:a16="http://schemas.microsoft.com/office/drawing/2014/main" id="{DEE6D923-101D-0B30-BAE9-3DC5A5A131C7}"/>
              </a:ext>
            </a:extLst>
          </p:cNvPr>
          <p:cNvSpPr/>
          <p:nvPr/>
        </p:nvSpPr>
        <p:spPr>
          <a:xfrm>
            <a:off x="1809750" y="4824955"/>
            <a:ext cx="412750" cy="4571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links 14">
            <a:extLst>
              <a:ext uri="{FF2B5EF4-FFF2-40B4-BE49-F238E27FC236}">
                <a16:creationId xmlns:a16="http://schemas.microsoft.com/office/drawing/2014/main" id="{54920AF9-96D6-843F-9663-EF08F4161965}"/>
              </a:ext>
            </a:extLst>
          </p:cNvPr>
          <p:cNvSpPr/>
          <p:nvPr/>
        </p:nvSpPr>
        <p:spPr>
          <a:xfrm rot="10800000">
            <a:off x="4780372" y="4847814"/>
            <a:ext cx="412750" cy="4571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9AA38D2-E51C-9E13-D534-1459B49EDB68}"/>
              </a:ext>
            </a:extLst>
          </p:cNvPr>
          <p:cNvSpPr txBox="1"/>
          <p:nvPr/>
        </p:nvSpPr>
        <p:spPr>
          <a:xfrm>
            <a:off x="686856" y="4335943"/>
            <a:ext cx="1247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Mehrere</a:t>
            </a:r>
          </a:p>
          <a:p>
            <a:pPr algn="ctr"/>
            <a:r>
              <a:rPr lang="de-DE" sz="1400" dirty="0"/>
              <a:t>Fluchtwege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E3368DE-D8D8-4E5F-F03D-4837FE95535E}"/>
              </a:ext>
            </a:extLst>
          </p:cNvPr>
          <p:cNvSpPr txBox="1"/>
          <p:nvPr/>
        </p:nvSpPr>
        <p:spPr>
          <a:xfrm>
            <a:off x="686856" y="1336744"/>
            <a:ext cx="2221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Variante offene Station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247FAB8-B3E8-F540-7827-01D8ACF2E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460" y="525495"/>
            <a:ext cx="9142340" cy="2753378"/>
          </a:xfrm>
          <a:prstGeom prst="rect">
            <a:avLst/>
          </a:prstGeom>
        </p:spPr>
      </p:pic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B0C5224C-468B-32D1-DA8A-41B02BEDD8B8}"/>
              </a:ext>
            </a:extLst>
          </p:cNvPr>
          <p:cNvCxnSpPr/>
          <p:nvPr/>
        </p:nvCxnSpPr>
        <p:spPr>
          <a:xfrm>
            <a:off x="8595360" y="1105231"/>
            <a:ext cx="0" cy="333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D8A483B7-7E38-A8D0-608B-510E40DBDAE6}"/>
              </a:ext>
            </a:extLst>
          </p:cNvPr>
          <p:cNvCxnSpPr/>
          <p:nvPr/>
        </p:nvCxnSpPr>
        <p:spPr>
          <a:xfrm>
            <a:off x="9733721" y="1105231"/>
            <a:ext cx="0" cy="333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07ABD8F8-30A2-F25A-501C-7D30BABA5694}"/>
              </a:ext>
            </a:extLst>
          </p:cNvPr>
          <p:cNvSpPr/>
          <p:nvPr/>
        </p:nvSpPr>
        <p:spPr>
          <a:xfrm>
            <a:off x="7456998" y="887279"/>
            <a:ext cx="327327" cy="195602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138AA31-BE46-83AA-F0E6-8B1EFCB47D19}"/>
              </a:ext>
            </a:extLst>
          </p:cNvPr>
          <p:cNvSpPr/>
          <p:nvPr/>
        </p:nvSpPr>
        <p:spPr>
          <a:xfrm>
            <a:off x="10565329" y="962108"/>
            <a:ext cx="327327" cy="195602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4F6F2DA-497F-B8BD-20D6-C37EA5BC5079}"/>
              </a:ext>
            </a:extLst>
          </p:cNvPr>
          <p:cNvSpPr/>
          <p:nvPr/>
        </p:nvSpPr>
        <p:spPr>
          <a:xfrm>
            <a:off x="8595360" y="962108"/>
            <a:ext cx="1138361" cy="22733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0EB3F82-696D-F566-C15A-9D9D45D73C58}"/>
              </a:ext>
            </a:extLst>
          </p:cNvPr>
          <p:cNvSpPr/>
          <p:nvPr/>
        </p:nvSpPr>
        <p:spPr>
          <a:xfrm>
            <a:off x="7456999" y="719398"/>
            <a:ext cx="621526" cy="2427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38CC916-C8F1-18DC-B2AD-9E08F8F855AC}"/>
              </a:ext>
            </a:extLst>
          </p:cNvPr>
          <p:cNvSpPr/>
          <p:nvPr/>
        </p:nvSpPr>
        <p:spPr>
          <a:xfrm>
            <a:off x="2551044" y="642721"/>
            <a:ext cx="3738438" cy="912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7540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91345-995E-4C3F-3D48-E6DDAF217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C50607-A073-F6A0-CCCF-FC3588D7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456" y="0"/>
            <a:ext cx="7542943" cy="67244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E8E1C5-D456-2A7C-93C5-32164F23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Dienstzimmer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8037F04-4C0E-EE1E-594A-ABDABA90DECC}"/>
              </a:ext>
            </a:extLst>
          </p:cNvPr>
          <p:cNvSpPr/>
          <p:nvPr/>
        </p:nvSpPr>
        <p:spPr>
          <a:xfrm>
            <a:off x="3689497" y="6304495"/>
            <a:ext cx="4859080" cy="5535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202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09F81-19FC-63B9-8719-4AF2FCD7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Qualitäten Patientenzimmer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BB0697-E049-208C-7B69-A8DCCB00A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287" y="1346307"/>
            <a:ext cx="7772400" cy="55116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46BAE1-82CE-6603-3675-013EC1172E8F}"/>
              </a:ext>
            </a:extLst>
          </p:cNvPr>
          <p:cNvSpPr txBox="1"/>
          <p:nvPr/>
        </p:nvSpPr>
        <p:spPr>
          <a:xfrm>
            <a:off x="3924363" y="3677310"/>
            <a:ext cx="1247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Klare Territorien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BFB0B9D-A32A-E851-C9CA-A1E307A6555E}"/>
              </a:ext>
            </a:extLst>
          </p:cNvPr>
          <p:cNvSpPr txBox="1"/>
          <p:nvPr/>
        </p:nvSpPr>
        <p:spPr>
          <a:xfrm>
            <a:off x="2569913" y="4259081"/>
            <a:ext cx="1247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Persönliches Fenster mit Sitznische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369C40-9D4E-C0F6-D42A-68C1C93B3447}"/>
              </a:ext>
            </a:extLst>
          </p:cNvPr>
          <p:cNvSpPr txBox="1"/>
          <p:nvPr/>
        </p:nvSpPr>
        <p:spPr>
          <a:xfrm>
            <a:off x="567313" y="4200530"/>
            <a:ext cx="1833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Individuelle</a:t>
            </a:r>
          </a:p>
          <a:p>
            <a:pPr algn="ctr"/>
            <a:r>
              <a:rPr lang="de-DE" sz="1400" dirty="0"/>
              <a:t>Lüftungsmöglichkeit,</a:t>
            </a:r>
            <a:br>
              <a:rPr lang="de-DE" sz="1400" dirty="0"/>
            </a:br>
            <a:r>
              <a:rPr lang="de-DE" sz="1400" dirty="0"/>
              <a:t>Erlebbarkeit der Frischluft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36550FE-B847-F46F-572D-7D19FE92D644}"/>
              </a:ext>
            </a:extLst>
          </p:cNvPr>
          <p:cNvSpPr txBox="1"/>
          <p:nvPr/>
        </p:nvSpPr>
        <p:spPr>
          <a:xfrm>
            <a:off x="4067131" y="5332507"/>
            <a:ext cx="22099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Zahlreiche</a:t>
            </a:r>
          </a:p>
          <a:p>
            <a:pPr algn="ctr"/>
            <a:r>
              <a:rPr lang="de-DE" sz="1400" dirty="0"/>
              <a:t>Aneignungs-</a:t>
            </a:r>
          </a:p>
          <a:p>
            <a:pPr algn="ctr"/>
            <a:r>
              <a:rPr lang="de-DE" sz="1400" dirty="0" err="1"/>
              <a:t>möglichkeiten</a:t>
            </a:r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2B191C0-1E77-803F-283F-606469FDA2D3}"/>
              </a:ext>
            </a:extLst>
          </p:cNvPr>
          <p:cNvSpPr txBox="1"/>
          <p:nvPr/>
        </p:nvSpPr>
        <p:spPr>
          <a:xfrm>
            <a:off x="6360804" y="3212015"/>
            <a:ext cx="16938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Vorraum mit Garderobe und Kleiderschrank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4A747C0-01F6-D7E9-EF5D-B2B13FE31C13}"/>
              </a:ext>
            </a:extLst>
          </p:cNvPr>
          <p:cNvSpPr txBox="1"/>
          <p:nvPr/>
        </p:nvSpPr>
        <p:spPr>
          <a:xfrm>
            <a:off x="6676748" y="2297463"/>
            <a:ext cx="1061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Sitzbank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C3B4303-5DCB-CD8B-B58D-7D2D8BC7A133}"/>
              </a:ext>
            </a:extLst>
          </p:cNvPr>
          <p:cNvSpPr txBox="1"/>
          <p:nvPr/>
        </p:nvSpPr>
        <p:spPr>
          <a:xfrm>
            <a:off x="567313" y="2964554"/>
            <a:ext cx="183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Normalität der Fassade</a:t>
            </a:r>
          </a:p>
        </p:txBody>
      </p:sp>
    </p:spTree>
    <p:extLst>
      <p:ext uri="{BB962C8B-B14F-4D97-AF65-F5344CB8AC3E}">
        <p14:creationId xmlns:p14="http://schemas.microsoft.com/office/powerpoint/2010/main" val="4064666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F522B-BFBF-0323-77A2-3904D6B58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Zimmer KJP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9923A5-8A6F-1AE4-D9A2-4CD157FAE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076" y="1344901"/>
            <a:ext cx="7358270" cy="551309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842EFBF-58C8-F2F6-058F-31715842AC82}"/>
              </a:ext>
            </a:extLst>
          </p:cNvPr>
          <p:cNvSpPr txBox="1"/>
          <p:nvPr/>
        </p:nvSpPr>
        <p:spPr>
          <a:xfrm>
            <a:off x="3789192" y="1872365"/>
            <a:ext cx="1247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Fest eingebaute Möbel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1B3C607-BDF4-95B9-555C-C9D15C6A5139}"/>
              </a:ext>
            </a:extLst>
          </p:cNvPr>
          <p:cNvSpPr txBox="1"/>
          <p:nvPr/>
        </p:nvSpPr>
        <p:spPr>
          <a:xfrm>
            <a:off x="4474329" y="3751124"/>
            <a:ext cx="142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Unterscheidung der Seiten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D0163F-731A-C33D-F741-53103EFF1E38}"/>
              </a:ext>
            </a:extLst>
          </p:cNvPr>
          <p:cNvSpPr txBox="1"/>
          <p:nvPr/>
        </p:nvSpPr>
        <p:spPr>
          <a:xfrm>
            <a:off x="5699957" y="4714015"/>
            <a:ext cx="1158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Kreidetafel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8EFA40-1EFE-32D9-EF55-5B02556A4837}"/>
              </a:ext>
            </a:extLst>
          </p:cNvPr>
          <p:cNvSpPr txBox="1"/>
          <p:nvPr/>
        </p:nvSpPr>
        <p:spPr>
          <a:xfrm>
            <a:off x="5314912" y="1976470"/>
            <a:ext cx="1313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Schreibtisch</a:t>
            </a:r>
          </a:p>
        </p:txBody>
      </p:sp>
    </p:spTree>
    <p:extLst>
      <p:ext uri="{BB962C8B-B14F-4D97-AF65-F5344CB8AC3E}">
        <p14:creationId xmlns:p14="http://schemas.microsoft.com/office/powerpoint/2010/main" val="30026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C3C1D-6F99-886A-A160-9D35FCE0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Zimmer KJP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1CE7E84-9A5D-7FB8-BE14-DD80AF4C2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1804"/>
          <a:stretch>
            <a:fillRect/>
          </a:stretch>
        </p:blipFill>
        <p:spPr>
          <a:xfrm>
            <a:off x="340240" y="2680982"/>
            <a:ext cx="4827183" cy="3937903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F1085E8-C48F-8C01-370E-946740C1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316" y="1531086"/>
            <a:ext cx="4827183" cy="48271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D40F0EB-4C35-D803-E2C2-CE31F8A71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228" y="365125"/>
            <a:ext cx="4102668" cy="399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63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2C007-82EC-1774-7CEC-6C4F7945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933721-E4C9-F505-8B57-5E0A508E1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20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Himmel, draußen, Wolke, Baum enthält.&#10;&#10;KI-generierte Inhalte können fehlerhaft sein.">
            <a:extLst>
              <a:ext uri="{FF2B5EF4-FFF2-40B4-BE49-F238E27FC236}">
                <a16:creationId xmlns:a16="http://schemas.microsoft.com/office/drawing/2014/main" id="{7D3C3E4D-7DA1-17FE-F2F3-8C14528639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87" r="10620"/>
          <a:stretch>
            <a:fillRect/>
          </a:stretch>
        </p:blipFill>
        <p:spPr>
          <a:xfrm>
            <a:off x="6239825" y="0"/>
            <a:ext cx="5952175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37D5F81-52D5-BA62-2E6E-AAE9EA2F9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160" y="2679589"/>
            <a:ext cx="4706849" cy="384220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AC1EC1F-AD77-9750-1D00-566F2F136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44" y="94631"/>
            <a:ext cx="5952174" cy="214763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900B162-3C00-A0B1-4FAB-1236FF7F8DAA}"/>
              </a:ext>
            </a:extLst>
          </p:cNvPr>
          <p:cNvSpPr txBox="1"/>
          <p:nvPr/>
        </p:nvSpPr>
        <p:spPr>
          <a:xfrm>
            <a:off x="7211832" y="1778821"/>
            <a:ext cx="4228107" cy="1105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ts val="2700"/>
              </a:lnSpc>
              <a:buNone/>
            </a:pPr>
            <a:r>
              <a:rPr lang="de-DE" b="0" i="0" u="none" strike="noStrike" dirty="0">
                <a:solidFill>
                  <a:schemeClr val="bg1"/>
                </a:solidFill>
                <a:effectLst/>
                <a:latin typeface="inherit"/>
              </a:rPr>
              <a:t>Patienten bevorzugen Stationen mit Gemeinschaftsbereichen mit Fenstern, guter Sicht und besserem Zugang ins Freie.</a:t>
            </a:r>
            <a:r>
              <a:rPr lang="de-DE" b="0" i="0" u="none" strike="noStrike" dirty="0">
                <a:solidFill>
                  <a:srgbClr val="1F1F1F"/>
                </a:solidFill>
                <a:effectLst/>
                <a:latin typeface="inherit"/>
              </a:rPr>
              <a:t>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0C1B97C-01B4-AC21-C46D-AAA7B563A654}"/>
              </a:ext>
            </a:extLst>
          </p:cNvPr>
          <p:cNvSpPr txBox="1"/>
          <p:nvPr/>
        </p:nvSpPr>
        <p:spPr>
          <a:xfrm>
            <a:off x="7211832" y="3770989"/>
            <a:ext cx="3896139" cy="1105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ts val="2700"/>
              </a:lnSpc>
              <a:buNone/>
            </a:pPr>
            <a:r>
              <a:rPr lang="de-DE" b="0" i="0" u="none" strike="noStrike" dirty="0">
                <a:solidFill>
                  <a:schemeClr val="bg1"/>
                </a:solidFill>
                <a:effectLst/>
                <a:latin typeface="inherit"/>
              </a:rPr>
              <a:t>Frische Luft reduziert das Gefühl der Beklemmung in der Akutpflegeumgebung.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4D99F68-54FE-7477-E5A6-ED1E2197A3CB}"/>
              </a:ext>
            </a:extLst>
          </p:cNvPr>
          <p:cNvSpPr txBox="1"/>
          <p:nvPr/>
        </p:nvSpPr>
        <p:spPr>
          <a:xfrm>
            <a:off x="6512117" y="6521797"/>
            <a:ext cx="22502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Psychiatrische Klinik Lüneburg</a:t>
            </a:r>
          </a:p>
        </p:txBody>
      </p:sp>
    </p:spTree>
    <p:extLst>
      <p:ext uri="{BB962C8B-B14F-4D97-AF65-F5344CB8AC3E}">
        <p14:creationId xmlns:p14="http://schemas.microsoft.com/office/powerpoint/2010/main" val="2909833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C8BE4-8330-45B1-EDB6-B50058F29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Grünräume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3FB59B7-6E6A-BEC5-1554-AEA5347EF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8985" y="625408"/>
            <a:ext cx="5878690" cy="6232592"/>
          </a:xfrm>
        </p:spPr>
      </p:pic>
      <p:sp>
        <p:nvSpPr>
          <p:cNvPr id="6" name="Freihandform 5">
            <a:extLst>
              <a:ext uri="{FF2B5EF4-FFF2-40B4-BE49-F238E27FC236}">
                <a16:creationId xmlns:a16="http://schemas.microsoft.com/office/drawing/2014/main" id="{B29CB123-96BF-46B3-239E-8BFE21DA3EA3}"/>
              </a:ext>
            </a:extLst>
          </p:cNvPr>
          <p:cNvSpPr/>
          <p:nvPr/>
        </p:nvSpPr>
        <p:spPr>
          <a:xfrm>
            <a:off x="6072624" y="596545"/>
            <a:ext cx="1968759" cy="1362269"/>
          </a:xfrm>
          <a:custGeom>
            <a:avLst/>
            <a:gdLst>
              <a:gd name="csX0" fmla="*/ 727787 w 1968759"/>
              <a:gd name="csY0" fmla="*/ 177282 h 1362269"/>
              <a:gd name="csX1" fmla="*/ 989044 w 1968759"/>
              <a:gd name="csY1" fmla="*/ 681135 h 1362269"/>
              <a:gd name="csX2" fmla="*/ 1334277 w 1968759"/>
              <a:gd name="csY2" fmla="*/ 951722 h 1362269"/>
              <a:gd name="csX3" fmla="*/ 1632857 w 1968759"/>
              <a:gd name="csY3" fmla="*/ 1138335 h 1362269"/>
              <a:gd name="csX4" fmla="*/ 1959428 w 1968759"/>
              <a:gd name="csY4" fmla="*/ 1306286 h 1362269"/>
              <a:gd name="csX5" fmla="*/ 1959428 w 1968759"/>
              <a:gd name="csY5" fmla="*/ 1306286 h 1362269"/>
              <a:gd name="csX6" fmla="*/ 1968759 w 1968759"/>
              <a:gd name="csY6" fmla="*/ 1362269 h 1362269"/>
              <a:gd name="csX7" fmla="*/ 1698171 w 1968759"/>
              <a:gd name="csY7" fmla="*/ 1259633 h 1362269"/>
              <a:gd name="csX8" fmla="*/ 1408922 w 1968759"/>
              <a:gd name="csY8" fmla="*/ 1184988 h 1362269"/>
              <a:gd name="csX9" fmla="*/ 1371600 w 1968759"/>
              <a:gd name="csY9" fmla="*/ 1073020 h 1362269"/>
              <a:gd name="csX10" fmla="*/ 1045028 w 1968759"/>
              <a:gd name="csY10" fmla="*/ 1063690 h 1362269"/>
              <a:gd name="csX11" fmla="*/ 821093 w 1968759"/>
              <a:gd name="csY11" fmla="*/ 858416 h 1362269"/>
              <a:gd name="csX12" fmla="*/ 466530 w 1968759"/>
              <a:gd name="csY12" fmla="*/ 858416 h 1362269"/>
              <a:gd name="csX13" fmla="*/ 279918 w 1968759"/>
              <a:gd name="csY13" fmla="*/ 1073020 h 1362269"/>
              <a:gd name="csX14" fmla="*/ 0 w 1968759"/>
              <a:gd name="csY14" fmla="*/ 513184 h 1362269"/>
              <a:gd name="csX15" fmla="*/ 615820 w 1968759"/>
              <a:gd name="csY15" fmla="*/ 0 h 13622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1968759" h="1362269">
                <a:moveTo>
                  <a:pt x="727787" y="177282"/>
                </a:moveTo>
                <a:lnTo>
                  <a:pt x="989044" y="681135"/>
                </a:lnTo>
                <a:lnTo>
                  <a:pt x="1334277" y="951722"/>
                </a:lnTo>
                <a:lnTo>
                  <a:pt x="1632857" y="1138335"/>
                </a:lnTo>
                <a:lnTo>
                  <a:pt x="1959428" y="1306286"/>
                </a:lnTo>
                <a:lnTo>
                  <a:pt x="1959428" y="1306286"/>
                </a:lnTo>
                <a:lnTo>
                  <a:pt x="1968759" y="1362269"/>
                </a:lnTo>
                <a:lnTo>
                  <a:pt x="1698171" y="1259633"/>
                </a:lnTo>
                <a:lnTo>
                  <a:pt x="1408922" y="1184988"/>
                </a:lnTo>
                <a:lnTo>
                  <a:pt x="1371600" y="1073020"/>
                </a:lnTo>
                <a:lnTo>
                  <a:pt x="1045028" y="1063690"/>
                </a:lnTo>
                <a:lnTo>
                  <a:pt x="821093" y="858416"/>
                </a:lnTo>
                <a:lnTo>
                  <a:pt x="466530" y="858416"/>
                </a:lnTo>
                <a:lnTo>
                  <a:pt x="279918" y="1073020"/>
                </a:lnTo>
                <a:lnTo>
                  <a:pt x="0" y="513184"/>
                </a:lnTo>
                <a:lnTo>
                  <a:pt x="615820" y="0"/>
                </a:lnTo>
              </a:path>
            </a:pathLst>
          </a:custGeom>
          <a:solidFill>
            <a:schemeClr val="accent6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3558CBF9-D910-3E60-EE41-E1EB934AC6FC}"/>
              </a:ext>
            </a:extLst>
          </p:cNvPr>
          <p:cNvSpPr/>
          <p:nvPr/>
        </p:nvSpPr>
        <p:spPr>
          <a:xfrm>
            <a:off x="7822746" y="545745"/>
            <a:ext cx="1738489" cy="5759809"/>
          </a:xfrm>
          <a:custGeom>
            <a:avLst/>
            <a:gdLst>
              <a:gd name="csX0" fmla="*/ 1738489 w 1738489"/>
              <a:gd name="csY0" fmla="*/ 0 h 5759809"/>
              <a:gd name="csX1" fmla="*/ 1682045 w 1738489"/>
              <a:gd name="csY1" fmla="*/ 112889 h 5759809"/>
              <a:gd name="csX2" fmla="*/ 1580445 w 1738489"/>
              <a:gd name="csY2" fmla="*/ 203200 h 5759809"/>
              <a:gd name="csX3" fmla="*/ 1512711 w 1738489"/>
              <a:gd name="csY3" fmla="*/ 304800 h 5759809"/>
              <a:gd name="csX4" fmla="*/ 1490133 w 1738489"/>
              <a:gd name="csY4" fmla="*/ 338667 h 5759809"/>
              <a:gd name="csX5" fmla="*/ 1444978 w 1738489"/>
              <a:gd name="csY5" fmla="*/ 406400 h 5759809"/>
              <a:gd name="csX6" fmla="*/ 1422400 w 1738489"/>
              <a:gd name="csY6" fmla="*/ 440267 h 5759809"/>
              <a:gd name="csX7" fmla="*/ 1399822 w 1738489"/>
              <a:gd name="csY7" fmla="*/ 485422 h 5759809"/>
              <a:gd name="csX8" fmla="*/ 1365956 w 1738489"/>
              <a:gd name="csY8" fmla="*/ 508000 h 5759809"/>
              <a:gd name="csX9" fmla="*/ 1298222 w 1738489"/>
              <a:gd name="csY9" fmla="*/ 609600 h 5759809"/>
              <a:gd name="csX10" fmla="*/ 1275645 w 1738489"/>
              <a:gd name="csY10" fmla="*/ 643467 h 5759809"/>
              <a:gd name="csX11" fmla="*/ 1253067 w 1738489"/>
              <a:gd name="csY11" fmla="*/ 688622 h 5759809"/>
              <a:gd name="csX12" fmla="*/ 1207911 w 1738489"/>
              <a:gd name="csY12" fmla="*/ 756356 h 5759809"/>
              <a:gd name="csX13" fmla="*/ 1196622 w 1738489"/>
              <a:gd name="csY13" fmla="*/ 790222 h 5759809"/>
              <a:gd name="csX14" fmla="*/ 1151467 w 1738489"/>
              <a:gd name="csY14" fmla="*/ 857956 h 5759809"/>
              <a:gd name="csX15" fmla="*/ 1140178 w 1738489"/>
              <a:gd name="csY15" fmla="*/ 891822 h 5759809"/>
              <a:gd name="csX16" fmla="*/ 1106311 w 1738489"/>
              <a:gd name="csY16" fmla="*/ 914400 h 5759809"/>
              <a:gd name="csX17" fmla="*/ 1061156 w 1738489"/>
              <a:gd name="csY17" fmla="*/ 970844 h 5759809"/>
              <a:gd name="csX18" fmla="*/ 1049867 w 1738489"/>
              <a:gd name="csY18" fmla="*/ 1004711 h 5759809"/>
              <a:gd name="csX19" fmla="*/ 1016000 w 1738489"/>
              <a:gd name="csY19" fmla="*/ 1038578 h 5759809"/>
              <a:gd name="csX20" fmla="*/ 936978 w 1738489"/>
              <a:gd name="csY20" fmla="*/ 1140178 h 5759809"/>
              <a:gd name="csX21" fmla="*/ 891822 w 1738489"/>
              <a:gd name="csY21" fmla="*/ 1196622 h 5759809"/>
              <a:gd name="csX22" fmla="*/ 846667 w 1738489"/>
              <a:gd name="csY22" fmla="*/ 1253067 h 5759809"/>
              <a:gd name="csX23" fmla="*/ 824089 w 1738489"/>
              <a:gd name="csY23" fmla="*/ 1286933 h 5759809"/>
              <a:gd name="csX24" fmla="*/ 790222 w 1738489"/>
              <a:gd name="csY24" fmla="*/ 1309511 h 5759809"/>
              <a:gd name="csX25" fmla="*/ 745067 w 1738489"/>
              <a:gd name="csY25" fmla="*/ 1377244 h 5759809"/>
              <a:gd name="csX26" fmla="*/ 722489 w 1738489"/>
              <a:gd name="csY26" fmla="*/ 1411111 h 5759809"/>
              <a:gd name="csX27" fmla="*/ 688622 w 1738489"/>
              <a:gd name="csY27" fmla="*/ 1444978 h 5759809"/>
              <a:gd name="csX28" fmla="*/ 677333 w 1738489"/>
              <a:gd name="csY28" fmla="*/ 1478844 h 5759809"/>
              <a:gd name="csX29" fmla="*/ 632178 w 1738489"/>
              <a:gd name="csY29" fmla="*/ 1546578 h 5759809"/>
              <a:gd name="csX30" fmla="*/ 620889 w 1738489"/>
              <a:gd name="csY30" fmla="*/ 1580444 h 5759809"/>
              <a:gd name="csX31" fmla="*/ 598311 w 1738489"/>
              <a:gd name="csY31" fmla="*/ 1614311 h 5759809"/>
              <a:gd name="csX32" fmla="*/ 575733 w 1738489"/>
              <a:gd name="csY32" fmla="*/ 1682044 h 5759809"/>
              <a:gd name="csX33" fmla="*/ 564445 w 1738489"/>
              <a:gd name="csY33" fmla="*/ 1715911 h 5759809"/>
              <a:gd name="csX34" fmla="*/ 519289 w 1738489"/>
              <a:gd name="csY34" fmla="*/ 1817511 h 5759809"/>
              <a:gd name="csX35" fmla="*/ 496711 w 1738489"/>
              <a:gd name="csY35" fmla="*/ 1896533 h 5759809"/>
              <a:gd name="csX36" fmla="*/ 451556 w 1738489"/>
              <a:gd name="csY36" fmla="*/ 1964267 h 5759809"/>
              <a:gd name="csX37" fmla="*/ 383822 w 1738489"/>
              <a:gd name="csY37" fmla="*/ 2065867 h 5759809"/>
              <a:gd name="csX38" fmla="*/ 361245 w 1738489"/>
              <a:gd name="csY38" fmla="*/ 2099733 h 5759809"/>
              <a:gd name="csX39" fmla="*/ 338667 w 1738489"/>
              <a:gd name="csY39" fmla="*/ 2133600 h 5759809"/>
              <a:gd name="csX40" fmla="*/ 304800 w 1738489"/>
              <a:gd name="csY40" fmla="*/ 2257778 h 5759809"/>
              <a:gd name="csX41" fmla="*/ 293511 w 1738489"/>
              <a:gd name="csY41" fmla="*/ 2291644 h 5759809"/>
              <a:gd name="csX42" fmla="*/ 282222 w 1738489"/>
              <a:gd name="csY42" fmla="*/ 2348089 h 5759809"/>
              <a:gd name="csX43" fmla="*/ 248356 w 1738489"/>
              <a:gd name="csY43" fmla="*/ 2540000 h 5759809"/>
              <a:gd name="csX44" fmla="*/ 203200 w 1738489"/>
              <a:gd name="csY44" fmla="*/ 2607733 h 5759809"/>
              <a:gd name="csX45" fmla="*/ 180622 w 1738489"/>
              <a:gd name="csY45" fmla="*/ 2641600 h 5759809"/>
              <a:gd name="csX46" fmla="*/ 169333 w 1738489"/>
              <a:gd name="csY46" fmla="*/ 2675467 h 5759809"/>
              <a:gd name="csX47" fmla="*/ 146756 w 1738489"/>
              <a:gd name="csY47" fmla="*/ 2709333 h 5759809"/>
              <a:gd name="csX48" fmla="*/ 124178 w 1738489"/>
              <a:gd name="csY48" fmla="*/ 2777067 h 5759809"/>
              <a:gd name="csX49" fmla="*/ 112889 w 1738489"/>
              <a:gd name="csY49" fmla="*/ 2810933 h 5759809"/>
              <a:gd name="csX50" fmla="*/ 90311 w 1738489"/>
              <a:gd name="csY50" fmla="*/ 2889956 h 5759809"/>
              <a:gd name="csX51" fmla="*/ 67733 w 1738489"/>
              <a:gd name="csY51" fmla="*/ 3025422 h 5759809"/>
              <a:gd name="csX52" fmla="*/ 45156 w 1738489"/>
              <a:gd name="csY52" fmla="*/ 3127022 h 5759809"/>
              <a:gd name="csX53" fmla="*/ 22578 w 1738489"/>
              <a:gd name="csY53" fmla="*/ 3228622 h 5759809"/>
              <a:gd name="csX54" fmla="*/ 11289 w 1738489"/>
              <a:gd name="csY54" fmla="*/ 3533422 h 5759809"/>
              <a:gd name="csX55" fmla="*/ 0 w 1738489"/>
              <a:gd name="csY55" fmla="*/ 3635022 h 5759809"/>
              <a:gd name="csX56" fmla="*/ 22578 w 1738489"/>
              <a:gd name="csY56" fmla="*/ 3736622 h 5759809"/>
              <a:gd name="csX57" fmla="*/ 11289 w 1738489"/>
              <a:gd name="csY57" fmla="*/ 3996267 h 5759809"/>
              <a:gd name="csX58" fmla="*/ 22578 w 1738489"/>
              <a:gd name="csY58" fmla="*/ 4030133 h 5759809"/>
              <a:gd name="csX59" fmla="*/ 33867 w 1738489"/>
              <a:gd name="csY59" fmla="*/ 4143022 h 5759809"/>
              <a:gd name="csX60" fmla="*/ 56445 w 1738489"/>
              <a:gd name="csY60" fmla="*/ 4538133 h 5759809"/>
              <a:gd name="csX61" fmla="*/ 67733 w 1738489"/>
              <a:gd name="csY61" fmla="*/ 4605867 h 5759809"/>
              <a:gd name="csX62" fmla="*/ 79022 w 1738489"/>
              <a:gd name="csY62" fmla="*/ 4752622 h 5759809"/>
              <a:gd name="csX63" fmla="*/ 79022 w 1738489"/>
              <a:gd name="csY63" fmla="*/ 5091289 h 5759809"/>
              <a:gd name="csX64" fmla="*/ 90311 w 1738489"/>
              <a:gd name="csY64" fmla="*/ 5317067 h 5759809"/>
              <a:gd name="csX65" fmla="*/ 101600 w 1738489"/>
              <a:gd name="csY65" fmla="*/ 5350933 h 5759809"/>
              <a:gd name="csX66" fmla="*/ 112889 w 1738489"/>
              <a:gd name="csY66" fmla="*/ 5486400 h 5759809"/>
              <a:gd name="csX67" fmla="*/ 124178 w 1738489"/>
              <a:gd name="csY67" fmla="*/ 5689600 h 5759809"/>
              <a:gd name="csX68" fmla="*/ 135467 w 1738489"/>
              <a:gd name="csY68" fmla="*/ 5757333 h 5759809"/>
              <a:gd name="csX69" fmla="*/ 124178 w 1738489"/>
              <a:gd name="csY69" fmla="*/ 5723467 h 5759809"/>
              <a:gd name="csX70" fmla="*/ 124178 w 1738489"/>
              <a:gd name="csY70" fmla="*/ 5712178 h 57598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</a:cxnLst>
            <a:rect l="l" t="t" r="r" b="b"/>
            <a:pathLst>
              <a:path w="1738489" h="5759809">
                <a:moveTo>
                  <a:pt x="1738489" y="0"/>
                </a:moveTo>
                <a:cubicBezTo>
                  <a:pt x="1729756" y="20378"/>
                  <a:pt x="1706089" y="88845"/>
                  <a:pt x="1682045" y="112889"/>
                </a:cubicBezTo>
                <a:cubicBezTo>
                  <a:pt x="1614175" y="180760"/>
                  <a:pt x="1675270" y="60964"/>
                  <a:pt x="1580445" y="203200"/>
                </a:cubicBezTo>
                <a:lnTo>
                  <a:pt x="1512711" y="304800"/>
                </a:lnTo>
                <a:lnTo>
                  <a:pt x="1490133" y="338667"/>
                </a:lnTo>
                <a:cubicBezTo>
                  <a:pt x="1470296" y="398183"/>
                  <a:pt x="1491956" y="350026"/>
                  <a:pt x="1444978" y="406400"/>
                </a:cubicBezTo>
                <a:cubicBezTo>
                  <a:pt x="1436292" y="416823"/>
                  <a:pt x="1429132" y="428487"/>
                  <a:pt x="1422400" y="440267"/>
                </a:cubicBezTo>
                <a:cubicBezTo>
                  <a:pt x="1414051" y="454878"/>
                  <a:pt x="1410595" y="472494"/>
                  <a:pt x="1399822" y="485422"/>
                </a:cubicBezTo>
                <a:cubicBezTo>
                  <a:pt x="1391136" y="495845"/>
                  <a:pt x="1377245" y="500474"/>
                  <a:pt x="1365956" y="508000"/>
                </a:cubicBezTo>
                <a:lnTo>
                  <a:pt x="1298222" y="609600"/>
                </a:lnTo>
                <a:cubicBezTo>
                  <a:pt x="1290696" y="620889"/>
                  <a:pt x="1281713" y="631332"/>
                  <a:pt x="1275645" y="643467"/>
                </a:cubicBezTo>
                <a:cubicBezTo>
                  <a:pt x="1268119" y="658519"/>
                  <a:pt x="1261725" y="674192"/>
                  <a:pt x="1253067" y="688622"/>
                </a:cubicBezTo>
                <a:cubicBezTo>
                  <a:pt x="1239106" y="711890"/>
                  <a:pt x="1216492" y="730613"/>
                  <a:pt x="1207911" y="756356"/>
                </a:cubicBezTo>
                <a:cubicBezTo>
                  <a:pt x="1204148" y="767645"/>
                  <a:pt x="1202401" y="779820"/>
                  <a:pt x="1196622" y="790222"/>
                </a:cubicBezTo>
                <a:cubicBezTo>
                  <a:pt x="1183444" y="813942"/>
                  <a:pt x="1160048" y="832213"/>
                  <a:pt x="1151467" y="857956"/>
                </a:cubicBezTo>
                <a:cubicBezTo>
                  <a:pt x="1147704" y="869245"/>
                  <a:pt x="1147612" y="882530"/>
                  <a:pt x="1140178" y="891822"/>
                </a:cubicBezTo>
                <a:cubicBezTo>
                  <a:pt x="1131702" y="902417"/>
                  <a:pt x="1117600" y="906874"/>
                  <a:pt x="1106311" y="914400"/>
                </a:cubicBezTo>
                <a:cubicBezTo>
                  <a:pt x="1077935" y="999527"/>
                  <a:pt x="1119513" y="897898"/>
                  <a:pt x="1061156" y="970844"/>
                </a:cubicBezTo>
                <a:cubicBezTo>
                  <a:pt x="1053722" y="980136"/>
                  <a:pt x="1056468" y="994810"/>
                  <a:pt x="1049867" y="1004711"/>
                </a:cubicBezTo>
                <a:cubicBezTo>
                  <a:pt x="1041011" y="1017995"/>
                  <a:pt x="1025802" y="1025976"/>
                  <a:pt x="1016000" y="1038578"/>
                </a:cubicBezTo>
                <a:cubicBezTo>
                  <a:pt x="921480" y="1160104"/>
                  <a:pt x="1013866" y="1063290"/>
                  <a:pt x="936978" y="1140178"/>
                </a:cubicBezTo>
                <a:cubicBezTo>
                  <a:pt x="908602" y="1225302"/>
                  <a:pt x="950180" y="1123675"/>
                  <a:pt x="891822" y="1196622"/>
                </a:cubicBezTo>
                <a:cubicBezTo>
                  <a:pt x="829503" y="1274521"/>
                  <a:pt x="943724" y="1188360"/>
                  <a:pt x="846667" y="1253067"/>
                </a:cubicBezTo>
                <a:cubicBezTo>
                  <a:pt x="839141" y="1264356"/>
                  <a:pt x="833683" y="1277339"/>
                  <a:pt x="824089" y="1286933"/>
                </a:cubicBezTo>
                <a:cubicBezTo>
                  <a:pt x="814495" y="1296527"/>
                  <a:pt x="799156" y="1299300"/>
                  <a:pt x="790222" y="1309511"/>
                </a:cubicBezTo>
                <a:cubicBezTo>
                  <a:pt x="772354" y="1329932"/>
                  <a:pt x="760119" y="1354666"/>
                  <a:pt x="745067" y="1377244"/>
                </a:cubicBezTo>
                <a:cubicBezTo>
                  <a:pt x="737541" y="1388533"/>
                  <a:pt x="732083" y="1401517"/>
                  <a:pt x="722489" y="1411111"/>
                </a:cubicBezTo>
                <a:lnTo>
                  <a:pt x="688622" y="1444978"/>
                </a:lnTo>
                <a:cubicBezTo>
                  <a:pt x="684859" y="1456267"/>
                  <a:pt x="683112" y="1468442"/>
                  <a:pt x="677333" y="1478844"/>
                </a:cubicBezTo>
                <a:cubicBezTo>
                  <a:pt x="664155" y="1502564"/>
                  <a:pt x="640759" y="1520835"/>
                  <a:pt x="632178" y="1546578"/>
                </a:cubicBezTo>
                <a:cubicBezTo>
                  <a:pt x="628415" y="1557867"/>
                  <a:pt x="626211" y="1569801"/>
                  <a:pt x="620889" y="1580444"/>
                </a:cubicBezTo>
                <a:cubicBezTo>
                  <a:pt x="614821" y="1592579"/>
                  <a:pt x="603821" y="1601913"/>
                  <a:pt x="598311" y="1614311"/>
                </a:cubicBezTo>
                <a:cubicBezTo>
                  <a:pt x="588645" y="1636059"/>
                  <a:pt x="583259" y="1659466"/>
                  <a:pt x="575733" y="1682044"/>
                </a:cubicBezTo>
                <a:cubicBezTo>
                  <a:pt x="571970" y="1693333"/>
                  <a:pt x="571046" y="1706010"/>
                  <a:pt x="564445" y="1715911"/>
                </a:cubicBezTo>
                <a:cubicBezTo>
                  <a:pt x="534793" y="1760389"/>
                  <a:pt x="535410" y="1753028"/>
                  <a:pt x="519289" y="1817511"/>
                </a:cubicBezTo>
                <a:cubicBezTo>
                  <a:pt x="516631" y="1828141"/>
                  <a:pt x="504073" y="1883281"/>
                  <a:pt x="496711" y="1896533"/>
                </a:cubicBezTo>
                <a:cubicBezTo>
                  <a:pt x="483533" y="1920253"/>
                  <a:pt x="466608" y="1941689"/>
                  <a:pt x="451556" y="1964267"/>
                </a:cubicBezTo>
                <a:lnTo>
                  <a:pt x="383822" y="2065867"/>
                </a:lnTo>
                <a:lnTo>
                  <a:pt x="361245" y="2099733"/>
                </a:lnTo>
                <a:cubicBezTo>
                  <a:pt x="353719" y="2111022"/>
                  <a:pt x="342958" y="2120729"/>
                  <a:pt x="338667" y="2133600"/>
                </a:cubicBezTo>
                <a:cubicBezTo>
                  <a:pt x="290229" y="2278911"/>
                  <a:pt x="336713" y="2130126"/>
                  <a:pt x="304800" y="2257778"/>
                </a:cubicBezTo>
                <a:cubicBezTo>
                  <a:pt x="301914" y="2269322"/>
                  <a:pt x="296397" y="2280100"/>
                  <a:pt x="293511" y="2291644"/>
                </a:cubicBezTo>
                <a:cubicBezTo>
                  <a:pt x="288857" y="2310259"/>
                  <a:pt x="285985" y="2329274"/>
                  <a:pt x="282222" y="2348089"/>
                </a:cubicBezTo>
                <a:cubicBezTo>
                  <a:pt x="278629" y="2387611"/>
                  <a:pt x="278436" y="2494881"/>
                  <a:pt x="248356" y="2540000"/>
                </a:cubicBezTo>
                <a:lnTo>
                  <a:pt x="203200" y="2607733"/>
                </a:lnTo>
                <a:cubicBezTo>
                  <a:pt x="195674" y="2619022"/>
                  <a:pt x="184912" y="2628729"/>
                  <a:pt x="180622" y="2641600"/>
                </a:cubicBezTo>
                <a:cubicBezTo>
                  <a:pt x="176859" y="2652889"/>
                  <a:pt x="174655" y="2664824"/>
                  <a:pt x="169333" y="2675467"/>
                </a:cubicBezTo>
                <a:cubicBezTo>
                  <a:pt x="163266" y="2687602"/>
                  <a:pt x="152266" y="2696935"/>
                  <a:pt x="146756" y="2709333"/>
                </a:cubicBezTo>
                <a:cubicBezTo>
                  <a:pt x="137090" y="2731081"/>
                  <a:pt x="131704" y="2754489"/>
                  <a:pt x="124178" y="2777067"/>
                </a:cubicBezTo>
                <a:lnTo>
                  <a:pt x="112889" y="2810933"/>
                </a:lnTo>
                <a:cubicBezTo>
                  <a:pt x="102906" y="2840881"/>
                  <a:pt x="96386" y="2857557"/>
                  <a:pt x="90311" y="2889956"/>
                </a:cubicBezTo>
                <a:cubicBezTo>
                  <a:pt x="81875" y="2934950"/>
                  <a:pt x="76710" y="2980533"/>
                  <a:pt x="67733" y="3025422"/>
                </a:cubicBezTo>
                <a:cubicBezTo>
                  <a:pt x="33703" y="3195585"/>
                  <a:pt x="77027" y="2983602"/>
                  <a:pt x="45156" y="3127022"/>
                </a:cubicBezTo>
                <a:cubicBezTo>
                  <a:pt x="16493" y="3256006"/>
                  <a:pt x="50109" y="3118499"/>
                  <a:pt x="22578" y="3228622"/>
                </a:cubicBezTo>
                <a:cubicBezTo>
                  <a:pt x="18815" y="3330222"/>
                  <a:pt x="16929" y="3431909"/>
                  <a:pt x="11289" y="3533422"/>
                </a:cubicBezTo>
                <a:cubicBezTo>
                  <a:pt x="9399" y="3567445"/>
                  <a:pt x="0" y="3600947"/>
                  <a:pt x="0" y="3635022"/>
                </a:cubicBezTo>
                <a:cubicBezTo>
                  <a:pt x="0" y="3674759"/>
                  <a:pt x="10936" y="3701698"/>
                  <a:pt x="22578" y="3736622"/>
                </a:cubicBezTo>
                <a:cubicBezTo>
                  <a:pt x="18815" y="3823170"/>
                  <a:pt x="11289" y="3909637"/>
                  <a:pt x="11289" y="3996267"/>
                </a:cubicBezTo>
                <a:cubicBezTo>
                  <a:pt x="11289" y="4008166"/>
                  <a:pt x="20769" y="4018372"/>
                  <a:pt x="22578" y="4030133"/>
                </a:cubicBezTo>
                <a:cubicBezTo>
                  <a:pt x="28328" y="4067511"/>
                  <a:pt x="31351" y="4105288"/>
                  <a:pt x="33867" y="4143022"/>
                </a:cubicBezTo>
                <a:cubicBezTo>
                  <a:pt x="41951" y="4264276"/>
                  <a:pt x="44671" y="4414497"/>
                  <a:pt x="56445" y="4538133"/>
                </a:cubicBezTo>
                <a:cubicBezTo>
                  <a:pt x="58615" y="4560919"/>
                  <a:pt x="63970" y="4583289"/>
                  <a:pt x="67733" y="4605867"/>
                </a:cubicBezTo>
                <a:cubicBezTo>
                  <a:pt x="71496" y="4654785"/>
                  <a:pt x="79022" y="4703559"/>
                  <a:pt x="79022" y="4752622"/>
                </a:cubicBezTo>
                <a:cubicBezTo>
                  <a:pt x="79022" y="5109178"/>
                  <a:pt x="42103" y="4943613"/>
                  <a:pt x="79022" y="5091289"/>
                </a:cubicBezTo>
                <a:cubicBezTo>
                  <a:pt x="82785" y="5166548"/>
                  <a:pt x="83783" y="5241997"/>
                  <a:pt x="90311" y="5317067"/>
                </a:cubicBezTo>
                <a:cubicBezTo>
                  <a:pt x="91342" y="5328922"/>
                  <a:pt x="100027" y="5339138"/>
                  <a:pt x="101600" y="5350933"/>
                </a:cubicBezTo>
                <a:cubicBezTo>
                  <a:pt x="107589" y="5395848"/>
                  <a:pt x="109875" y="5441188"/>
                  <a:pt x="112889" y="5486400"/>
                </a:cubicBezTo>
                <a:cubicBezTo>
                  <a:pt x="117402" y="5554088"/>
                  <a:pt x="118544" y="5621997"/>
                  <a:pt x="124178" y="5689600"/>
                </a:cubicBezTo>
                <a:cubicBezTo>
                  <a:pt x="126079" y="5712410"/>
                  <a:pt x="135467" y="5734444"/>
                  <a:pt x="135467" y="5757333"/>
                </a:cubicBezTo>
                <a:cubicBezTo>
                  <a:pt x="135467" y="5769232"/>
                  <a:pt x="127064" y="5735011"/>
                  <a:pt x="124178" y="5723467"/>
                </a:cubicBezTo>
                <a:cubicBezTo>
                  <a:pt x="123265" y="5719816"/>
                  <a:pt x="124178" y="5715941"/>
                  <a:pt x="124178" y="5712178"/>
                </a:cubicBezTo>
              </a:path>
            </a:pathLst>
          </a:custGeom>
          <a:noFill/>
          <a:ln w="9842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AC3D21DD-FDC9-9933-ABEC-03074884774B}"/>
              </a:ext>
            </a:extLst>
          </p:cNvPr>
          <p:cNvSpPr/>
          <p:nvPr/>
        </p:nvSpPr>
        <p:spPr>
          <a:xfrm>
            <a:off x="6035186" y="1968145"/>
            <a:ext cx="1851378" cy="925689"/>
          </a:xfrm>
          <a:custGeom>
            <a:avLst/>
            <a:gdLst>
              <a:gd name="csX0" fmla="*/ 349955 w 1851378"/>
              <a:gd name="csY0" fmla="*/ 270933 h 925689"/>
              <a:gd name="csX1" fmla="*/ 880533 w 1851378"/>
              <a:gd name="csY1" fmla="*/ 451556 h 925689"/>
              <a:gd name="csX2" fmla="*/ 1377244 w 1851378"/>
              <a:gd name="csY2" fmla="*/ 620889 h 925689"/>
              <a:gd name="csX3" fmla="*/ 1625600 w 1851378"/>
              <a:gd name="csY3" fmla="*/ 767644 h 925689"/>
              <a:gd name="csX4" fmla="*/ 1806222 w 1851378"/>
              <a:gd name="csY4" fmla="*/ 812800 h 925689"/>
              <a:gd name="csX5" fmla="*/ 1851378 w 1851378"/>
              <a:gd name="csY5" fmla="*/ 925689 h 925689"/>
              <a:gd name="csX6" fmla="*/ 1603022 w 1851378"/>
              <a:gd name="csY6" fmla="*/ 857956 h 925689"/>
              <a:gd name="csX7" fmla="*/ 1241778 w 1851378"/>
              <a:gd name="csY7" fmla="*/ 745067 h 925689"/>
              <a:gd name="csX8" fmla="*/ 1162755 w 1851378"/>
              <a:gd name="csY8" fmla="*/ 677333 h 925689"/>
              <a:gd name="csX9" fmla="*/ 417689 w 1851378"/>
              <a:gd name="csY9" fmla="*/ 722489 h 925689"/>
              <a:gd name="csX10" fmla="*/ 135467 w 1851378"/>
              <a:gd name="csY10" fmla="*/ 508000 h 925689"/>
              <a:gd name="csX11" fmla="*/ 0 w 1851378"/>
              <a:gd name="csY11" fmla="*/ 0 h 925689"/>
              <a:gd name="csX12" fmla="*/ 349955 w 1851378"/>
              <a:gd name="csY12" fmla="*/ 270933 h 925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851378" h="925689">
                <a:moveTo>
                  <a:pt x="349955" y="270933"/>
                </a:moveTo>
                <a:lnTo>
                  <a:pt x="880533" y="451556"/>
                </a:lnTo>
                <a:lnTo>
                  <a:pt x="1377244" y="620889"/>
                </a:lnTo>
                <a:lnTo>
                  <a:pt x="1625600" y="767644"/>
                </a:lnTo>
                <a:lnTo>
                  <a:pt x="1806222" y="812800"/>
                </a:lnTo>
                <a:lnTo>
                  <a:pt x="1851378" y="925689"/>
                </a:lnTo>
                <a:lnTo>
                  <a:pt x="1603022" y="857956"/>
                </a:lnTo>
                <a:lnTo>
                  <a:pt x="1241778" y="745067"/>
                </a:lnTo>
                <a:lnTo>
                  <a:pt x="1162755" y="677333"/>
                </a:lnTo>
                <a:lnTo>
                  <a:pt x="417689" y="722489"/>
                </a:lnTo>
                <a:lnTo>
                  <a:pt x="135467" y="508000"/>
                </a:lnTo>
                <a:lnTo>
                  <a:pt x="0" y="0"/>
                </a:lnTo>
                <a:lnTo>
                  <a:pt x="349955" y="27093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 8">
            <a:extLst>
              <a:ext uri="{FF2B5EF4-FFF2-40B4-BE49-F238E27FC236}">
                <a16:creationId xmlns:a16="http://schemas.microsoft.com/office/drawing/2014/main" id="{3E80D8B1-526D-25E6-E395-0EA374ED147E}"/>
              </a:ext>
            </a:extLst>
          </p:cNvPr>
          <p:cNvSpPr/>
          <p:nvPr/>
        </p:nvSpPr>
        <p:spPr>
          <a:xfrm>
            <a:off x="8194103" y="2848927"/>
            <a:ext cx="235323" cy="322730"/>
          </a:xfrm>
          <a:custGeom>
            <a:avLst/>
            <a:gdLst>
              <a:gd name="csX0" fmla="*/ 47065 w 235323"/>
              <a:gd name="csY0" fmla="*/ 0 h 322730"/>
              <a:gd name="csX1" fmla="*/ 13447 w 235323"/>
              <a:gd name="csY1" fmla="*/ 221877 h 322730"/>
              <a:gd name="csX2" fmla="*/ 0 w 235323"/>
              <a:gd name="csY2" fmla="*/ 282389 h 322730"/>
              <a:gd name="csX3" fmla="*/ 80682 w 235323"/>
              <a:gd name="csY3" fmla="*/ 322730 h 322730"/>
              <a:gd name="csX4" fmla="*/ 147918 w 235323"/>
              <a:gd name="csY4" fmla="*/ 268942 h 322730"/>
              <a:gd name="csX5" fmla="*/ 235323 w 235323"/>
              <a:gd name="csY5" fmla="*/ 201706 h 322730"/>
              <a:gd name="csX6" fmla="*/ 228600 w 235323"/>
              <a:gd name="csY6" fmla="*/ 47065 h 322730"/>
              <a:gd name="csX7" fmla="*/ 47065 w 235323"/>
              <a:gd name="csY7" fmla="*/ 0 h 322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35323" h="322730">
                <a:moveTo>
                  <a:pt x="47065" y="0"/>
                </a:moveTo>
                <a:lnTo>
                  <a:pt x="13447" y="221877"/>
                </a:lnTo>
                <a:lnTo>
                  <a:pt x="0" y="282389"/>
                </a:lnTo>
                <a:lnTo>
                  <a:pt x="80682" y="322730"/>
                </a:lnTo>
                <a:lnTo>
                  <a:pt x="147918" y="268942"/>
                </a:lnTo>
                <a:lnTo>
                  <a:pt x="235323" y="201706"/>
                </a:lnTo>
                <a:lnTo>
                  <a:pt x="228600" y="47065"/>
                </a:lnTo>
                <a:lnTo>
                  <a:pt x="47065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F0D977FD-A0AE-6802-F513-7694884FA774}"/>
              </a:ext>
            </a:extLst>
          </p:cNvPr>
          <p:cNvSpPr/>
          <p:nvPr/>
        </p:nvSpPr>
        <p:spPr>
          <a:xfrm rot="20990733">
            <a:off x="5006423" y="2566861"/>
            <a:ext cx="2300084" cy="1373323"/>
          </a:xfrm>
          <a:custGeom>
            <a:avLst/>
            <a:gdLst>
              <a:gd name="csX0" fmla="*/ 727787 w 1968759"/>
              <a:gd name="csY0" fmla="*/ 177282 h 1362269"/>
              <a:gd name="csX1" fmla="*/ 989044 w 1968759"/>
              <a:gd name="csY1" fmla="*/ 681135 h 1362269"/>
              <a:gd name="csX2" fmla="*/ 1334277 w 1968759"/>
              <a:gd name="csY2" fmla="*/ 951722 h 1362269"/>
              <a:gd name="csX3" fmla="*/ 1632857 w 1968759"/>
              <a:gd name="csY3" fmla="*/ 1138335 h 1362269"/>
              <a:gd name="csX4" fmla="*/ 1959428 w 1968759"/>
              <a:gd name="csY4" fmla="*/ 1306286 h 1362269"/>
              <a:gd name="csX5" fmla="*/ 1959428 w 1968759"/>
              <a:gd name="csY5" fmla="*/ 1306286 h 1362269"/>
              <a:gd name="csX6" fmla="*/ 1968759 w 1968759"/>
              <a:gd name="csY6" fmla="*/ 1362269 h 1362269"/>
              <a:gd name="csX7" fmla="*/ 1698171 w 1968759"/>
              <a:gd name="csY7" fmla="*/ 1259633 h 1362269"/>
              <a:gd name="csX8" fmla="*/ 1408922 w 1968759"/>
              <a:gd name="csY8" fmla="*/ 1184988 h 1362269"/>
              <a:gd name="csX9" fmla="*/ 1371600 w 1968759"/>
              <a:gd name="csY9" fmla="*/ 1073020 h 1362269"/>
              <a:gd name="csX10" fmla="*/ 1045028 w 1968759"/>
              <a:gd name="csY10" fmla="*/ 1063690 h 1362269"/>
              <a:gd name="csX11" fmla="*/ 821093 w 1968759"/>
              <a:gd name="csY11" fmla="*/ 858416 h 1362269"/>
              <a:gd name="csX12" fmla="*/ 466530 w 1968759"/>
              <a:gd name="csY12" fmla="*/ 858416 h 1362269"/>
              <a:gd name="csX13" fmla="*/ 279918 w 1968759"/>
              <a:gd name="csY13" fmla="*/ 1073020 h 1362269"/>
              <a:gd name="csX14" fmla="*/ 0 w 1968759"/>
              <a:gd name="csY14" fmla="*/ 513184 h 1362269"/>
              <a:gd name="csX15" fmla="*/ 615820 w 1968759"/>
              <a:gd name="csY15" fmla="*/ 0 h 13622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1968759" h="1362269">
                <a:moveTo>
                  <a:pt x="727787" y="177282"/>
                </a:moveTo>
                <a:lnTo>
                  <a:pt x="989044" y="681135"/>
                </a:lnTo>
                <a:lnTo>
                  <a:pt x="1334277" y="951722"/>
                </a:lnTo>
                <a:lnTo>
                  <a:pt x="1632857" y="1138335"/>
                </a:lnTo>
                <a:lnTo>
                  <a:pt x="1959428" y="1306286"/>
                </a:lnTo>
                <a:lnTo>
                  <a:pt x="1959428" y="1306286"/>
                </a:lnTo>
                <a:lnTo>
                  <a:pt x="1968759" y="1362269"/>
                </a:lnTo>
                <a:lnTo>
                  <a:pt x="1698171" y="1259633"/>
                </a:lnTo>
                <a:lnTo>
                  <a:pt x="1408922" y="1184988"/>
                </a:lnTo>
                <a:lnTo>
                  <a:pt x="1371600" y="1073020"/>
                </a:lnTo>
                <a:lnTo>
                  <a:pt x="1045028" y="1063690"/>
                </a:lnTo>
                <a:lnTo>
                  <a:pt x="821093" y="858416"/>
                </a:lnTo>
                <a:lnTo>
                  <a:pt x="466530" y="858416"/>
                </a:lnTo>
                <a:lnTo>
                  <a:pt x="279918" y="1073020"/>
                </a:lnTo>
                <a:lnTo>
                  <a:pt x="0" y="513184"/>
                </a:lnTo>
                <a:lnTo>
                  <a:pt x="615820" y="0"/>
                </a:lnTo>
              </a:path>
            </a:pathLst>
          </a:custGeom>
          <a:solidFill>
            <a:schemeClr val="accent6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E0005027-287A-1AE0-2C3A-799ABD9B1736}"/>
              </a:ext>
            </a:extLst>
          </p:cNvPr>
          <p:cNvSpPr/>
          <p:nvPr/>
        </p:nvSpPr>
        <p:spPr>
          <a:xfrm>
            <a:off x="5578650" y="4529810"/>
            <a:ext cx="2057400" cy="255494"/>
          </a:xfrm>
          <a:custGeom>
            <a:avLst/>
            <a:gdLst>
              <a:gd name="csX0" fmla="*/ 174812 w 2057400"/>
              <a:gd name="csY0" fmla="*/ 0 h 255494"/>
              <a:gd name="csX1" fmla="*/ 1405218 w 2057400"/>
              <a:gd name="csY1" fmla="*/ 0 h 255494"/>
              <a:gd name="csX2" fmla="*/ 1801906 w 2057400"/>
              <a:gd name="csY2" fmla="*/ 40341 h 255494"/>
              <a:gd name="csX3" fmla="*/ 2010335 w 2057400"/>
              <a:gd name="csY3" fmla="*/ 20170 h 255494"/>
              <a:gd name="csX4" fmla="*/ 2057400 w 2057400"/>
              <a:gd name="csY4" fmla="*/ 87406 h 255494"/>
              <a:gd name="csX5" fmla="*/ 1916206 w 2057400"/>
              <a:gd name="csY5" fmla="*/ 127747 h 255494"/>
              <a:gd name="csX6" fmla="*/ 1519518 w 2057400"/>
              <a:gd name="csY6" fmla="*/ 121023 h 255494"/>
              <a:gd name="csX7" fmla="*/ 1230406 w 2057400"/>
              <a:gd name="csY7" fmla="*/ 114300 h 255494"/>
              <a:gd name="csX8" fmla="*/ 820271 w 2057400"/>
              <a:gd name="csY8" fmla="*/ 242047 h 255494"/>
              <a:gd name="csX9" fmla="*/ 356347 w 2057400"/>
              <a:gd name="csY9" fmla="*/ 255494 h 255494"/>
              <a:gd name="csX10" fmla="*/ 0 w 2057400"/>
              <a:gd name="csY10" fmla="*/ 181535 h 255494"/>
              <a:gd name="csX11" fmla="*/ 174812 w 2057400"/>
              <a:gd name="csY11" fmla="*/ 0 h 2554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057400" h="255494">
                <a:moveTo>
                  <a:pt x="174812" y="0"/>
                </a:moveTo>
                <a:lnTo>
                  <a:pt x="1405218" y="0"/>
                </a:lnTo>
                <a:lnTo>
                  <a:pt x="1801906" y="40341"/>
                </a:lnTo>
                <a:lnTo>
                  <a:pt x="2010335" y="20170"/>
                </a:lnTo>
                <a:lnTo>
                  <a:pt x="2057400" y="87406"/>
                </a:lnTo>
                <a:lnTo>
                  <a:pt x="1916206" y="127747"/>
                </a:lnTo>
                <a:lnTo>
                  <a:pt x="1519518" y="121023"/>
                </a:lnTo>
                <a:lnTo>
                  <a:pt x="1230406" y="114300"/>
                </a:lnTo>
                <a:lnTo>
                  <a:pt x="820271" y="242047"/>
                </a:lnTo>
                <a:lnTo>
                  <a:pt x="356347" y="255494"/>
                </a:lnTo>
                <a:lnTo>
                  <a:pt x="0" y="181535"/>
                </a:lnTo>
                <a:lnTo>
                  <a:pt x="174812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>
            <a:extLst>
              <a:ext uri="{FF2B5EF4-FFF2-40B4-BE49-F238E27FC236}">
                <a16:creationId xmlns:a16="http://schemas.microsoft.com/office/drawing/2014/main" id="{31F9EB32-BE9A-79AC-FAC3-7B10E82AA321}"/>
              </a:ext>
            </a:extLst>
          </p:cNvPr>
          <p:cNvSpPr/>
          <p:nvPr/>
        </p:nvSpPr>
        <p:spPr>
          <a:xfrm>
            <a:off x="7958780" y="4462574"/>
            <a:ext cx="235323" cy="322730"/>
          </a:xfrm>
          <a:custGeom>
            <a:avLst/>
            <a:gdLst>
              <a:gd name="csX0" fmla="*/ 47065 w 235323"/>
              <a:gd name="csY0" fmla="*/ 0 h 322730"/>
              <a:gd name="csX1" fmla="*/ 13447 w 235323"/>
              <a:gd name="csY1" fmla="*/ 221877 h 322730"/>
              <a:gd name="csX2" fmla="*/ 0 w 235323"/>
              <a:gd name="csY2" fmla="*/ 282389 h 322730"/>
              <a:gd name="csX3" fmla="*/ 80682 w 235323"/>
              <a:gd name="csY3" fmla="*/ 322730 h 322730"/>
              <a:gd name="csX4" fmla="*/ 147918 w 235323"/>
              <a:gd name="csY4" fmla="*/ 268942 h 322730"/>
              <a:gd name="csX5" fmla="*/ 235323 w 235323"/>
              <a:gd name="csY5" fmla="*/ 201706 h 322730"/>
              <a:gd name="csX6" fmla="*/ 228600 w 235323"/>
              <a:gd name="csY6" fmla="*/ 47065 h 322730"/>
              <a:gd name="csX7" fmla="*/ 47065 w 235323"/>
              <a:gd name="csY7" fmla="*/ 0 h 322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35323" h="322730">
                <a:moveTo>
                  <a:pt x="47065" y="0"/>
                </a:moveTo>
                <a:lnTo>
                  <a:pt x="13447" y="221877"/>
                </a:lnTo>
                <a:lnTo>
                  <a:pt x="0" y="282389"/>
                </a:lnTo>
                <a:lnTo>
                  <a:pt x="80682" y="322730"/>
                </a:lnTo>
                <a:lnTo>
                  <a:pt x="147918" y="268942"/>
                </a:lnTo>
                <a:lnTo>
                  <a:pt x="235323" y="201706"/>
                </a:lnTo>
                <a:lnTo>
                  <a:pt x="228600" y="47065"/>
                </a:lnTo>
                <a:lnTo>
                  <a:pt x="47065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21B3B87D-8A5C-0418-A348-13F364B02194}"/>
              </a:ext>
            </a:extLst>
          </p:cNvPr>
          <p:cNvSpPr/>
          <p:nvPr/>
        </p:nvSpPr>
        <p:spPr>
          <a:xfrm>
            <a:off x="7730179" y="2754798"/>
            <a:ext cx="235324" cy="215153"/>
          </a:xfrm>
          <a:custGeom>
            <a:avLst/>
            <a:gdLst>
              <a:gd name="csX0" fmla="*/ 0 w 235324"/>
              <a:gd name="csY0" fmla="*/ 0 h 215153"/>
              <a:gd name="csX1" fmla="*/ 181536 w 235324"/>
              <a:gd name="csY1" fmla="*/ 0 h 215153"/>
              <a:gd name="csX2" fmla="*/ 235324 w 235324"/>
              <a:gd name="csY2" fmla="*/ 53788 h 215153"/>
              <a:gd name="csX3" fmla="*/ 154642 w 235324"/>
              <a:gd name="csY3" fmla="*/ 168088 h 215153"/>
              <a:gd name="csX4" fmla="*/ 107577 w 235324"/>
              <a:gd name="csY4" fmla="*/ 215153 h 215153"/>
              <a:gd name="csX5" fmla="*/ 20171 w 235324"/>
              <a:gd name="csY5" fmla="*/ 134471 h 215153"/>
              <a:gd name="csX6" fmla="*/ 0 w 235324"/>
              <a:gd name="csY6" fmla="*/ 0 h 2151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35324" h="215153">
                <a:moveTo>
                  <a:pt x="0" y="0"/>
                </a:moveTo>
                <a:lnTo>
                  <a:pt x="181536" y="0"/>
                </a:lnTo>
                <a:lnTo>
                  <a:pt x="235324" y="53788"/>
                </a:lnTo>
                <a:lnTo>
                  <a:pt x="154642" y="168088"/>
                </a:lnTo>
                <a:lnTo>
                  <a:pt x="107577" y="215153"/>
                </a:lnTo>
                <a:lnTo>
                  <a:pt x="20171" y="1344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1A1CA3F1-8A88-EC86-0D6D-EBDCC68DFB27}"/>
              </a:ext>
            </a:extLst>
          </p:cNvPr>
          <p:cNvSpPr/>
          <p:nvPr/>
        </p:nvSpPr>
        <p:spPr>
          <a:xfrm>
            <a:off x="7423477" y="4496194"/>
            <a:ext cx="235324" cy="215153"/>
          </a:xfrm>
          <a:custGeom>
            <a:avLst/>
            <a:gdLst>
              <a:gd name="csX0" fmla="*/ 0 w 235324"/>
              <a:gd name="csY0" fmla="*/ 0 h 215153"/>
              <a:gd name="csX1" fmla="*/ 181536 w 235324"/>
              <a:gd name="csY1" fmla="*/ 0 h 215153"/>
              <a:gd name="csX2" fmla="*/ 235324 w 235324"/>
              <a:gd name="csY2" fmla="*/ 53788 h 215153"/>
              <a:gd name="csX3" fmla="*/ 154642 w 235324"/>
              <a:gd name="csY3" fmla="*/ 168088 h 215153"/>
              <a:gd name="csX4" fmla="*/ 107577 w 235324"/>
              <a:gd name="csY4" fmla="*/ 215153 h 215153"/>
              <a:gd name="csX5" fmla="*/ 20171 w 235324"/>
              <a:gd name="csY5" fmla="*/ 134471 h 215153"/>
              <a:gd name="csX6" fmla="*/ 0 w 235324"/>
              <a:gd name="csY6" fmla="*/ 0 h 2151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35324" h="215153">
                <a:moveTo>
                  <a:pt x="0" y="0"/>
                </a:moveTo>
                <a:lnTo>
                  <a:pt x="181536" y="0"/>
                </a:lnTo>
                <a:lnTo>
                  <a:pt x="235324" y="53788"/>
                </a:lnTo>
                <a:lnTo>
                  <a:pt x="154642" y="168088"/>
                </a:lnTo>
                <a:lnTo>
                  <a:pt x="107577" y="215153"/>
                </a:lnTo>
                <a:lnTo>
                  <a:pt x="20171" y="1344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81F6B88C-B187-25FC-1DA9-C258EBD3B48D}"/>
              </a:ext>
            </a:extLst>
          </p:cNvPr>
          <p:cNvSpPr/>
          <p:nvPr/>
        </p:nvSpPr>
        <p:spPr>
          <a:xfrm>
            <a:off x="4704591" y="5161821"/>
            <a:ext cx="2729753" cy="753036"/>
          </a:xfrm>
          <a:custGeom>
            <a:avLst/>
            <a:gdLst>
              <a:gd name="csX0" fmla="*/ 1237130 w 2729753"/>
              <a:gd name="csY0" fmla="*/ 309283 h 753036"/>
              <a:gd name="csX1" fmla="*/ 1532965 w 2729753"/>
              <a:gd name="csY1" fmla="*/ 201706 h 753036"/>
              <a:gd name="csX2" fmla="*/ 1835524 w 2729753"/>
              <a:gd name="csY2" fmla="*/ 262218 h 753036"/>
              <a:gd name="csX3" fmla="*/ 2050677 w 2729753"/>
              <a:gd name="csY3" fmla="*/ 289112 h 753036"/>
              <a:gd name="csX4" fmla="*/ 2521324 w 2729753"/>
              <a:gd name="csY4" fmla="*/ 268942 h 753036"/>
              <a:gd name="csX5" fmla="*/ 2669241 w 2729753"/>
              <a:gd name="csY5" fmla="*/ 255495 h 753036"/>
              <a:gd name="csX6" fmla="*/ 2729753 w 2729753"/>
              <a:gd name="csY6" fmla="*/ 403412 h 753036"/>
              <a:gd name="csX7" fmla="*/ 2359959 w 2729753"/>
              <a:gd name="csY7" fmla="*/ 430306 h 753036"/>
              <a:gd name="csX8" fmla="*/ 1754841 w 2729753"/>
              <a:gd name="csY8" fmla="*/ 470648 h 753036"/>
              <a:gd name="csX9" fmla="*/ 1573306 w 2729753"/>
              <a:gd name="csY9" fmla="*/ 753036 h 753036"/>
              <a:gd name="csX10" fmla="*/ 490818 w 2729753"/>
              <a:gd name="csY10" fmla="*/ 746312 h 753036"/>
              <a:gd name="csX11" fmla="*/ 0 w 2729753"/>
              <a:gd name="csY11" fmla="*/ 0 h 753036"/>
              <a:gd name="csX12" fmla="*/ 726141 w 2729753"/>
              <a:gd name="csY12" fmla="*/ 6724 h 753036"/>
              <a:gd name="csX13" fmla="*/ 1344706 w 2729753"/>
              <a:gd name="csY13" fmla="*/ 289112 h 7530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2729753" h="753036">
                <a:moveTo>
                  <a:pt x="1237130" y="309283"/>
                </a:moveTo>
                <a:lnTo>
                  <a:pt x="1532965" y="201706"/>
                </a:lnTo>
                <a:lnTo>
                  <a:pt x="1835524" y="262218"/>
                </a:lnTo>
                <a:lnTo>
                  <a:pt x="2050677" y="289112"/>
                </a:lnTo>
                <a:lnTo>
                  <a:pt x="2521324" y="268942"/>
                </a:lnTo>
                <a:lnTo>
                  <a:pt x="2669241" y="255495"/>
                </a:lnTo>
                <a:lnTo>
                  <a:pt x="2729753" y="403412"/>
                </a:lnTo>
                <a:lnTo>
                  <a:pt x="2359959" y="430306"/>
                </a:lnTo>
                <a:lnTo>
                  <a:pt x="1754841" y="470648"/>
                </a:lnTo>
                <a:lnTo>
                  <a:pt x="1573306" y="753036"/>
                </a:lnTo>
                <a:lnTo>
                  <a:pt x="490818" y="746312"/>
                </a:lnTo>
                <a:lnTo>
                  <a:pt x="0" y="0"/>
                </a:lnTo>
                <a:lnTo>
                  <a:pt x="726141" y="6724"/>
                </a:lnTo>
                <a:lnTo>
                  <a:pt x="1344706" y="289112"/>
                </a:lnTo>
              </a:path>
            </a:pathLst>
          </a:custGeom>
          <a:solidFill>
            <a:schemeClr val="accent6">
              <a:lumMod val="20000"/>
              <a:lumOff val="80000"/>
              <a:alpha val="6198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0C0AF78-8516-4A06-DC5D-89CAD1D96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29" y="1590773"/>
            <a:ext cx="1444165" cy="207872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8D10A43-040A-CCF9-60E2-6534081B46B5}"/>
              </a:ext>
            </a:extLst>
          </p:cNvPr>
          <p:cNvSpPr txBox="1"/>
          <p:nvPr/>
        </p:nvSpPr>
        <p:spPr>
          <a:xfrm>
            <a:off x="354325" y="3680413"/>
            <a:ext cx="12056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Säuleneiche</a:t>
            </a:r>
          </a:p>
          <a:p>
            <a:r>
              <a:rPr lang="de-DE" sz="1050" dirty="0"/>
              <a:t>Höhe 15-20 m</a:t>
            </a:r>
          </a:p>
          <a:p>
            <a:r>
              <a:rPr lang="de-DE" sz="1050" dirty="0"/>
              <a:t>Breite bis 5 m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CA1AB68-1BB5-068C-1BE0-EA980CF16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910" y="1590773"/>
            <a:ext cx="1374456" cy="207872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89F00DD-71FD-DC1D-407F-830DA842F969}"/>
              </a:ext>
            </a:extLst>
          </p:cNvPr>
          <p:cNvSpPr txBox="1"/>
          <p:nvPr/>
        </p:nvSpPr>
        <p:spPr>
          <a:xfrm>
            <a:off x="1940322" y="3690344"/>
            <a:ext cx="12056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Birken</a:t>
            </a:r>
          </a:p>
          <a:p>
            <a:r>
              <a:rPr lang="de-DE" sz="1050" dirty="0"/>
              <a:t>Höhe bis 25 m</a:t>
            </a:r>
          </a:p>
          <a:p>
            <a:r>
              <a:rPr lang="de-DE" sz="1050" dirty="0"/>
              <a:t>schmale Form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7350858-D35A-0B9C-4BED-F31EAA372723}"/>
              </a:ext>
            </a:extLst>
          </p:cNvPr>
          <p:cNvSpPr txBox="1"/>
          <p:nvPr/>
        </p:nvSpPr>
        <p:spPr>
          <a:xfrm>
            <a:off x="3523295" y="3679682"/>
            <a:ext cx="12056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Säulenkiefer</a:t>
            </a:r>
          </a:p>
          <a:p>
            <a:r>
              <a:rPr lang="de-DE" sz="1050" dirty="0"/>
              <a:t>Höhe bis 10 m</a:t>
            </a:r>
          </a:p>
          <a:p>
            <a:r>
              <a:rPr lang="de-DE" sz="1050" dirty="0"/>
              <a:t>schmale Form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6DC8114-841E-8481-0897-0B4BEA701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829" y="1584775"/>
            <a:ext cx="1250084" cy="208472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7B3D592-129C-00F2-6D7E-2A61B093FA09}"/>
              </a:ext>
            </a:extLst>
          </p:cNvPr>
          <p:cNvSpPr txBox="1"/>
          <p:nvPr/>
        </p:nvSpPr>
        <p:spPr>
          <a:xfrm>
            <a:off x="8544772" y="5076674"/>
            <a:ext cx="2977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Orientierung durch intuitive Unterscheidbarkeit der Zwischenräume</a:t>
            </a:r>
          </a:p>
        </p:txBody>
      </p:sp>
    </p:spTree>
    <p:extLst>
      <p:ext uri="{BB962C8B-B14F-4D97-AF65-F5344CB8AC3E}">
        <p14:creationId xmlns:p14="http://schemas.microsoft.com/office/powerpoint/2010/main" val="6887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4F8C24BD-2688-037D-BAC7-0C9A696FC9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08" t="14407" r="5335" b="15854"/>
          <a:stretch>
            <a:fillRect/>
          </a:stretch>
        </p:blipFill>
        <p:spPr>
          <a:xfrm>
            <a:off x="1002890" y="1578362"/>
            <a:ext cx="4621162" cy="29382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1D247A-E9AD-71D7-D8C2-1241E5978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Verschmelzen des </a:t>
            </a:r>
            <a:br>
              <a:rPr lang="de-DE" dirty="0"/>
            </a:br>
            <a:r>
              <a:rPr lang="de-DE" dirty="0"/>
              <a:t>Gebäudes mit der Natur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AF97D6-D518-C3C2-89A0-E4D7627146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817" r="11281" b="25512"/>
          <a:stretch>
            <a:fillRect/>
          </a:stretch>
        </p:blipFill>
        <p:spPr>
          <a:xfrm>
            <a:off x="5166239" y="4516593"/>
            <a:ext cx="6187561" cy="1976282"/>
          </a:xfrm>
          <a:prstGeom prst="rect">
            <a:avLst/>
          </a:prstGeom>
        </p:spPr>
      </p:pic>
      <p:sp>
        <p:nvSpPr>
          <p:cNvPr id="6" name="Freihandform 5">
            <a:extLst>
              <a:ext uri="{FF2B5EF4-FFF2-40B4-BE49-F238E27FC236}">
                <a16:creationId xmlns:a16="http://schemas.microsoft.com/office/drawing/2014/main" id="{0F3303E6-0D5C-4080-F5C2-D61070298C2D}"/>
              </a:ext>
            </a:extLst>
          </p:cNvPr>
          <p:cNvSpPr/>
          <p:nvPr/>
        </p:nvSpPr>
        <p:spPr>
          <a:xfrm>
            <a:off x="2202426" y="4729316"/>
            <a:ext cx="5673213" cy="1828800"/>
          </a:xfrm>
          <a:custGeom>
            <a:avLst/>
            <a:gdLst>
              <a:gd name="csX0" fmla="*/ 727587 w 5673213"/>
              <a:gd name="csY0" fmla="*/ 530942 h 1828800"/>
              <a:gd name="csX1" fmla="*/ 2654709 w 5673213"/>
              <a:gd name="csY1" fmla="*/ 0 h 1828800"/>
              <a:gd name="csX2" fmla="*/ 4493342 w 5673213"/>
              <a:gd name="csY2" fmla="*/ 117987 h 1828800"/>
              <a:gd name="csX3" fmla="*/ 5083277 w 5673213"/>
              <a:gd name="csY3" fmla="*/ 530942 h 1828800"/>
              <a:gd name="csX4" fmla="*/ 5378245 w 5673213"/>
              <a:gd name="csY4" fmla="*/ 776749 h 1828800"/>
              <a:gd name="csX5" fmla="*/ 5673213 w 5673213"/>
              <a:gd name="csY5" fmla="*/ 855407 h 1828800"/>
              <a:gd name="csX6" fmla="*/ 5633884 w 5673213"/>
              <a:gd name="csY6" fmla="*/ 973394 h 1828800"/>
              <a:gd name="csX7" fmla="*/ 5338916 w 5673213"/>
              <a:gd name="csY7" fmla="*/ 934065 h 1828800"/>
              <a:gd name="csX8" fmla="*/ 5043948 w 5673213"/>
              <a:gd name="csY8" fmla="*/ 855407 h 1828800"/>
              <a:gd name="csX9" fmla="*/ 4011561 w 5673213"/>
              <a:gd name="csY9" fmla="*/ 1278194 h 1828800"/>
              <a:gd name="csX10" fmla="*/ 2497393 w 5673213"/>
              <a:gd name="csY10" fmla="*/ 1828800 h 1828800"/>
              <a:gd name="csX11" fmla="*/ 0 w 5673213"/>
              <a:gd name="csY11" fmla="*/ 1484671 h 1828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5673213" h="1828800">
                <a:moveTo>
                  <a:pt x="727587" y="530942"/>
                </a:moveTo>
                <a:lnTo>
                  <a:pt x="2654709" y="0"/>
                </a:lnTo>
                <a:lnTo>
                  <a:pt x="4493342" y="117987"/>
                </a:lnTo>
                <a:lnTo>
                  <a:pt x="5083277" y="530942"/>
                </a:lnTo>
                <a:lnTo>
                  <a:pt x="5378245" y="776749"/>
                </a:lnTo>
                <a:lnTo>
                  <a:pt x="5673213" y="855407"/>
                </a:lnTo>
                <a:lnTo>
                  <a:pt x="5633884" y="973394"/>
                </a:lnTo>
                <a:lnTo>
                  <a:pt x="5338916" y="934065"/>
                </a:lnTo>
                <a:lnTo>
                  <a:pt x="5043948" y="855407"/>
                </a:lnTo>
                <a:lnTo>
                  <a:pt x="4011561" y="1278194"/>
                </a:lnTo>
                <a:lnTo>
                  <a:pt x="2497393" y="1828800"/>
                </a:lnTo>
                <a:lnTo>
                  <a:pt x="0" y="1484671"/>
                </a:lnTo>
              </a:path>
            </a:pathLst>
          </a:custGeom>
          <a:solidFill>
            <a:schemeClr val="accent6">
              <a:lumMod val="60000"/>
              <a:lumOff val="4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6D96FB3C-1718-21BD-0DF9-0350346581B8}"/>
              </a:ext>
            </a:extLst>
          </p:cNvPr>
          <p:cNvSpPr/>
          <p:nvPr/>
        </p:nvSpPr>
        <p:spPr>
          <a:xfrm>
            <a:off x="3313471" y="4857135"/>
            <a:ext cx="4621161" cy="816078"/>
          </a:xfrm>
          <a:custGeom>
            <a:avLst/>
            <a:gdLst>
              <a:gd name="csX0" fmla="*/ 2104103 w 4621161"/>
              <a:gd name="csY0" fmla="*/ 0 h 816078"/>
              <a:gd name="csX1" fmla="*/ 3706761 w 4621161"/>
              <a:gd name="csY1" fmla="*/ 49162 h 816078"/>
              <a:gd name="csX2" fmla="*/ 4375355 w 4621161"/>
              <a:gd name="csY2" fmla="*/ 344130 h 816078"/>
              <a:gd name="csX3" fmla="*/ 4621161 w 4621161"/>
              <a:gd name="csY3" fmla="*/ 373626 h 816078"/>
              <a:gd name="csX4" fmla="*/ 4552335 w 4621161"/>
              <a:gd name="csY4" fmla="*/ 481781 h 816078"/>
              <a:gd name="csX5" fmla="*/ 4109884 w 4621161"/>
              <a:gd name="csY5" fmla="*/ 393291 h 816078"/>
              <a:gd name="csX6" fmla="*/ 3008671 w 4621161"/>
              <a:gd name="csY6" fmla="*/ 235975 h 816078"/>
              <a:gd name="csX7" fmla="*/ 1769806 w 4621161"/>
              <a:gd name="csY7" fmla="*/ 353962 h 816078"/>
              <a:gd name="csX8" fmla="*/ 609600 w 4621161"/>
              <a:gd name="csY8" fmla="*/ 816078 h 816078"/>
              <a:gd name="csX9" fmla="*/ 0 w 4621161"/>
              <a:gd name="csY9" fmla="*/ 658762 h 816078"/>
              <a:gd name="csX10" fmla="*/ 1209368 w 4621161"/>
              <a:gd name="csY10" fmla="*/ 511278 h 816078"/>
              <a:gd name="csX11" fmla="*/ 2104103 w 4621161"/>
              <a:gd name="csY11" fmla="*/ 0 h 8160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4621161" h="816078">
                <a:moveTo>
                  <a:pt x="2104103" y="0"/>
                </a:moveTo>
                <a:lnTo>
                  <a:pt x="3706761" y="49162"/>
                </a:lnTo>
                <a:lnTo>
                  <a:pt x="4375355" y="344130"/>
                </a:lnTo>
                <a:lnTo>
                  <a:pt x="4621161" y="373626"/>
                </a:lnTo>
                <a:lnTo>
                  <a:pt x="4552335" y="481781"/>
                </a:lnTo>
                <a:lnTo>
                  <a:pt x="4109884" y="393291"/>
                </a:lnTo>
                <a:lnTo>
                  <a:pt x="3008671" y="235975"/>
                </a:lnTo>
                <a:lnTo>
                  <a:pt x="1769806" y="353962"/>
                </a:lnTo>
                <a:lnTo>
                  <a:pt x="609600" y="816078"/>
                </a:lnTo>
                <a:lnTo>
                  <a:pt x="0" y="658762"/>
                </a:lnTo>
                <a:lnTo>
                  <a:pt x="1209368" y="511278"/>
                </a:lnTo>
                <a:lnTo>
                  <a:pt x="2104103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7CA3DA85-3F6B-AADA-D642-DE2BE2B7AF0D}"/>
              </a:ext>
            </a:extLst>
          </p:cNvPr>
          <p:cNvSpPr/>
          <p:nvPr/>
        </p:nvSpPr>
        <p:spPr>
          <a:xfrm>
            <a:off x="8475406" y="4434348"/>
            <a:ext cx="1288026" cy="1671484"/>
          </a:xfrm>
          <a:custGeom>
            <a:avLst/>
            <a:gdLst>
              <a:gd name="csX0" fmla="*/ 884904 w 1288026"/>
              <a:gd name="csY0" fmla="*/ 0 h 1671484"/>
              <a:gd name="csX1" fmla="*/ 383459 w 1288026"/>
              <a:gd name="csY1" fmla="*/ 39329 h 1671484"/>
              <a:gd name="csX2" fmla="*/ 432620 w 1288026"/>
              <a:gd name="csY2" fmla="*/ 717755 h 1671484"/>
              <a:gd name="csX3" fmla="*/ 570271 w 1288026"/>
              <a:gd name="csY3" fmla="*/ 1179871 h 1671484"/>
              <a:gd name="csX4" fmla="*/ 452284 w 1288026"/>
              <a:gd name="csY4" fmla="*/ 1425678 h 1671484"/>
              <a:gd name="csX5" fmla="*/ 0 w 1288026"/>
              <a:gd name="csY5" fmla="*/ 1582994 h 1671484"/>
              <a:gd name="csX6" fmla="*/ 344129 w 1288026"/>
              <a:gd name="csY6" fmla="*/ 1671484 h 1671484"/>
              <a:gd name="csX7" fmla="*/ 973394 w 1288026"/>
              <a:gd name="csY7" fmla="*/ 1337187 h 1671484"/>
              <a:gd name="csX8" fmla="*/ 1288026 w 1288026"/>
              <a:gd name="csY8" fmla="*/ 639097 h 1671484"/>
              <a:gd name="csX9" fmla="*/ 963562 w 1288026"/>
              <a:gd name="csY9" fmla="*/ 9833 h 167148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288026" h="1671484">
                <a:moveTo>
                  <a:pt x="884904" y="0"/>
                </a:moveTo>
                <a:lnTo>
                  <a:pt x="383459" y="39329"/>
                </a:lnTo>
                <a:lnTo>
                  <a:pt x="432620" y="717755"/>
                </a:lnTo>
                <a:lnTo>
                  <a:pt x="570271" y="1179871"/>
                </a:lnTo>
                <a:lnTo>
                  <a:pt x="452284" y="1425678"/>
                </a:lnTo>
                <a:lnTo>
                  <a:pt x="0" y="1582994"/>
                </a:lnTo>
                <a:lnTo>
                  <a:pt x="344129" y="1671484"/>
                </a:lnTo>
                <a:lnTo>
                  <a:pt x="973394" y="1337187"/>
                </a:lnTo>
                <a:lnTo>
                  <a:pt x="1288026" y="639097"/>
                </a:lnTo>
                <a:lnTo>
                  <a:pt x="963562" y="9833"/>
                </a:lnTo>
              </a:path>
            </a:pathLst>
          </a:custGeom>
          <a:solidFill>
            <a:schemeClr val="accent6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26A64F2-81B2-F12D-6BF5-38FD0C2B68EF}"/>
              </a:ext>
            </a:extLst>
          </p:cNvPr>
          <p:cNvSpPr txBox="1"/>
          <p:nvPr/>
        </p:nvSpPr>
        <p:spPr>
          <a:xfrm>
            <a:off x="7696524" y="6404227"/>
            <a:ext cx="2845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Exklusivnutzung des Hofes für EG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9A465B1-96D3-04DC-1272-9912094767F5}"/>
              </a:ext>
            </a:extLst>
          </p:cNvPr>
          <p:cNvSpPr/>
          <p:nvPr/>
        </p:nvSpPr>
        <p:spPr>
          <a:xfrm>
            <a:off x="1844703" y="3935896"/>
            <a:ext cx="723568" cy="159026"/>
          </a:xfrm>
          <a:prstGeom prst="rect">
            <a:avLst/>
          </a:prstGeom>
          <a:solidFill>
            <a:schemeClr val="accent6">
              <a:lumMod val="60000"/>
              <a:lumOff val="40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D6B55D4-8962-92D9-E451-AFA6FC157F99}"/>
              </a:ext>
            </a:extLst>
          </p:cNvPr>
          <p:cNvSpPr/>
          <p:nvPr/>
        </p:nvSpPr>
        <p:spPr>
          <a:xfrm>
            <a:off x="4372108" y="3681454"/>
            <a:ext cx="414577" cy="254442"/>
          </a:xfrm>
          <a:prstGeom prst="rect">
            <a:avLst/>
          </a:prstGeom>
          <a:solidFill>
            <a:schemeClr val="accent6">
              <a:lumMod val="60000"/>
              <a:lumOff val="40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E6CA439-3220-3F57-7134-43CE5903D5BF}"/>
              </a:ext>
            </a:extLst>
          </p:cNvPr>
          <p:cNvSpPr/>
          <p:nvPr/>
        </p:nvSpPr>
        <p:spPr>
          <a:xfrm>
            <a:off x="4372108" y="3389660"/>
            <a:ext cx="414577" cy="288800"/>
          </a:xfrm>
          <a:prstGeom prst="rect">
            <a:avLst/>
          </a:prstGeom>
          <a:solidFill>
            <a:schemeClr val="bg1">
              <a:lumMod val="65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26A2BDE-CD3A-1A31-EA8B-A1E8145783BE}"/>
              </a:ext>
            </a:extLst>
          </p:cNvPr>
          <p:cNvSpPr/>
          <p:nvPr/>
        </p:nvSpPr>
        <p:spPr>
          <a:xfrm>
            <a:off x="1844704" y="3667546"/>
            <a:ext cx="203947" cy="268350"/>
          </a:xfrm>
          <a:prstGeom prst="rect">
            <a:avLst/>
          </a:prstGeom>
          <a:solidFill>
            <a:schemeClr val="bg1">
              <a:lumMod val="65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AFA04AA-10F8-3CBC-020D-00A39BCA2C8A}"/>
              </a:ext>
            </a:extLst>
          </p:cNvPr>
          <p:cNvSpPr/>
          <p:nvPr/>
        </p:nvSpPr>
        <p:spPr>
          <a:xfrm>
            <a:off x="2048652" y="3668121"/>
            <a:ext cx="527574" cy="182918"/>
          </a:xfrm>
          <a:prstGeom prst="rect">
            <a:avLst/>
          </a:prstGeom>
          <a:solidFill>
            <a:schemeClr val="bg1">
              <a:lumMod val="65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5EBC819-B65A-A385-0D86-9FD8DAFED6F7}"/>
              </a:ext>
            </a:extLst>
          </p:cNvPr>
          <p:cNvSpPr/>
          <p:nvPr/>
        </p:nvSpPr>
        <p:spPr>
          <a:xfrm>
            <a:off x="4372107" y="3389660"/>
            <a:ext cx="182881" cy="288800"/>
          </a:xfrm>
          <a:prstGeom prst="rect">
            <a:avLst/>
          </a:prstGeom>
          <a:solidFill>
            <a:schemeClr val="bg1">
              <a:lumMod val="65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 descr="Auge mit einfarbiger Füllung">
            <a:extLst>
              <a:ext uri="{FF2B5EF4-FFF2-40B4-BE49-F238E27FC236}">
                <a16:creationId xmlns:a16="http://schemas.microsoft.com/office/drawing/2014/main" id="{C5184541-2258-4D26-E653-434D00CB8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4761" y="4283713"/>
            <a:ext cx="189269" cy="189269"/>
          </a:xfrm>
          <a:prstGeom prst="rect">
            <a:avLst/>
          </a:prstGeom>
        </p:spPr>
      </p:pic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4F44AEBF-83ED-706D-034B-DE660C7FAD47}"/>
              </a:ext>
            </a:extLst>
          </p:cNvPr>
          <p:cNvCxnSpPr>
            <a:cxnSpLocks/>
          </p:cNvCxnSpPr>
          <p:nvPr/>
        </p:nvCxnSpPr>
        <p:spPr>
          <a:xfrm>
            <a:off x="4554988" y="3794767"/>
            <a:ext cx="484044" cy="129184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59EB4AEC-FB39-FAEC-F9EF-92C4E1E0631C}"/>
              </a:ext>
            </a:extLst>
          </p:cNvPr>
          <p:cNvCxnSpPr>
            <a:cxnSpLocks/>
          </p:cNvCxnSpPr>
          <p:nvPr/>
        </p:nvCxnSpPr>
        <p:spPr>
          <a:xfrm flipH="1">
            <a:off x="4119759" y="3829546"/>
            <a:ext cx="435229" cy="121587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Grafik 27" descr="Auge mit einfarbiger Füllung">
            <a:extLst>
              <a:ext uri="{FF2B5EF4-FFF2-40B4-BE49-F238E27FC236}">
                <a16:creationId xmlns:a16="http://schemas.microsoft.com/office/drawing/2014/main" id="{95083FE2-C8B9-B49A-F36F-517F762BB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15403" y="4517929"/>
            <a:ext cx="189269" cy="189269"/>
          </a:xfrm>
          <a:prstGeom prst="rect">
            <a:avLst/>
          </a:prstGeom>
        </p:spPr>
      </p:pic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40A55692-4CFB-C9DD-D565-140E53673AA9}"/>
              </a:ext>
            </a:extLst>
          </p:cNvPr>
          <p:cNvCxnSpPr>
            <a:cxnSpLocks/>
          </p:cNvCxnSpPr>
          <p:nvPr/>
        </p:nvCxnSpPr>
        <p:spPr>
          <a:xfrm>
            <a:off x="2185630" y="4028983"/>
            <a:ext cx="484044" cy="129184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86709848-824C-00FF-D5DC-B480BED983FC}"/>
              </a:ext>
            </a:extLst>
          </p:cNvPr>
          <p:cNvCxnSpPr>
            <a:cxnSpLocks/>
          </p:cNvCxnSpPr>
          <p:nvPr/>
        </p:nvCxnSpPr>
        <p:spPr>
          <a:xfrm flipH="1">
            <a:off x="1750401" y="4063762"/>
            <a:ext cx="435229" cy="121587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8951061C-0926-7678-6995-E4027651CB98}"/>
              </a:ext>
            </a:extLst>
          </p:cNvPr>
          <p:cNvSpPr txBox="1"/>
          <p:nvPr/>
        </p:nvSpPr>
        <p:spPr>
          <a:xfrm>
            <a:off x="5535811" y="2209017"/>
            <a:ext cx="1913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Konsequente Anordnung der Patientenzimmer nach außen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78868A8C-6C95-C116-FA19-27E91517EA33}"/>
              </a:ext>
            </a:extLst>
          </p:cNvPr>
          <p:cNvSpPr/>
          <p:nvPr/>
        </p:nvSpPr>
        <p:spPr>
          <a:xfrm>
            <a:off x="4951375" y="1903412"/>
            <a:ext cx="253993" cy="2239308"/>
          </a:xfrm>
          <a:prstGeom prst="rect">
            <a:avLst/>
          </a:prstGeom>
          <a:solidFill>
            <a:schemeClr val="bg1">
              <a:lumMod val="65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54B6CAC5-F840-E46B-9CDF-FF41AB9D12F1}"/>
              </a:ext>
            </a:extLst>
          </p:cNvPr>
          <p:cNvSpPr/>
          <p:nvPr/>
        </p:nvSpPr>
        <p:spPr>
          <a:xfrm>
            <a:off x="1401497" y="1927823"/>
            <a:ext cx="253993" cy="2239308"/>
          </a:xfrm>
          <a:prstGeom prst="rect">
            <a:avLst/>
          </a:prstGeom>
          <a:solidFill>
            <a:schemeClr val="bg1">
              <a:lumMod val="65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6A87444-EE66-504D-CE06-C26B85ABC458}"/>
              </a:ext>
            </a:extLst>
          </p:cNvPr>
          <p:cNvSpPr/>
          <p:nvPr/>
        </p:nvSpPr>
        <p:spPr>
          <a:xfrm>
            <a:off x="2737925" y="2548217"/>
            <a:ext cx="253993" cy="1618913"/>
          </a:xfrm>
          <a:prstGeom prst="rect">
            <a:avLst/>
          </a:prstGeom>
          <a:solidFill>
            <a:schemeClr val="bg1">
              <a:lumMod val="65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463CD72-4238-2B1D-EF82-583E30905C13}"/>
              </a:ext>
            </a:extLst>
          </p:cNvPr>
          <p:cNvSpPr/>
          <p:nvPr/>
        </p:nvSpPr>
        <p:spPr>
          <a:xfrm>
            <a:off x="3635715" y="2548216"/>
            <a:ext cx="253993" cy="1618913"/>
          </a:xfrm>
          <a:prstGeom prst="rect">
            <a:avLst/>
          </a:prstGeom>
          <a:solidFill>
            <a:schemeClr val="bg1">
              <a:lumMod val="65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36A53728-8B33-685E-6EC7-D3FF8F81D73B}"/>
              </a:ext>
            </a:extLst>
          </p:cNvPr>
          <p:cNvCxnSpPr/>
          <p:nvPr/>
        </p:nvCxnSpPr>
        <p:spPr>
          <a:xfrm flipH="1">
            <a:off x="5093613" y="2170267"/>
            <a:ext cx="884397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hteck 37">
            <a:extLst>
              <a:ext uri="{FF2B5EF4-FFF2-40B4-BE49-F238E27FC236}">
                <a16:creationId xmlns:a16="http://schemas.microsoft.com/office/drawing/2014/main" id="{1D2C9B64-0EB6-C96B-5B61-E87B3E6EE967}"/>
              </a:ext>
            </a:extLst>
          </p:cNvPr>
          <p:cNvSpPr/>
          <p:nvPr/>
        </p:nvSpPr>
        <p:spPr>
          <a:xfrm>
            <a:off x="2048652" y="3858645"/>
            <a:ext cx="507524" cy="75915"/>
          </a:xfrm>
          <a:prstGeom prst="rect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6A4E9076-91BD-981F-84BA-898BA5E3025B}"/>
              </a:ext>
            </a:extLst>
          </p:cNvPr>
          <p:cNvSpPr/>
          <p:nvPr/>
        </p:nvSpPr>
        <p:spPr>
          <a:xfrm>
            <a:off x="2059720" y="3663980"/>
            <a:ext cx="203946" cy="193329"/>
          </a:xfrm>
          <a:prstGeom prst="rect">
            <a:avLst/>
          </a:prstGeom>
          <a:solidFill>
            <a:schemeClr val="bg1">
              <a:lumMod val="65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1" name="Grafik 40" descr="Marke neu Silhouette">
            <a:extLst>
              <a:ext uri="{FF2B5EF4-FFF2-40B4-BE49-F238E27FC236}">
                <a16:creationId xmlns:a16="http://schemas.microsoft.com/office/drawing/2014/main" id="{1E8B136A-D8A2-0D57-7A86-22AA04BAD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54988" y="3418493"/>
            <a:ext cx="231133" cy="231133"/>
          </a:xfrm>
          <a:prstGeom prst="rect">
            <a:avLst/>
          </a:prstGeom>
        </p:spPr>
      </p:pic>
      <p:pic>
        <p:nvPicPr>
          <p:cNvPr id="43" name="Grafik 42" descr="Marke neu Silhouette">
            <a:extLst>
              <a:ext uri="{FF2B5EF4-FFF2-40B4-BE49-F238E27FC236}">
                <a16:creationId xmlns:a16="http://schemas.microsoft.com/office/drawing/2014/main" id="{533D2E3C-48B8-51D7-BC8C-29B32FB53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11339" y="3647087"/>
            <a:ext cx="231133" cy="231133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C319B0F9-EE55-629B-56AE-CEADBF84BADC}"/>
              </a:ext>
            </a:extLst>
          </p:cNvPr>
          <p:cNvSpPr txBox="1"/>
          <p:nvPr/>
        </p:nvSpPr>
        <p:spPr>
          <a:xfrm>
            <a:off x="2437897" y="4405210"/>
            <a:ext cx="1913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Freiräume der Obergeschosse orientieren sich nach außen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F0A2D89F-45BE-2E0A-6D4F-5DC23B139DBE}"/>
              </a:ext>
            </a:extLst>
          </p:cNvPr>
          <p:cNvCxnSpPr>
            <a:cxnSpLocks/>
          </p:cNvCxnSpPr>
          <p:nvPr/>
        </p:nvCxnSpPr>
        <p:spPr>
          <a:xfrm flipH="1">
            <a:off x="4774525" y="3534059"/>
            <a:ext cx="1203485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DEEB2EA1-2328-979F-70F6-9F3B6B45A49C}"/>
              </a:ext>
            </a:extLst>
          </p:cNvPr>
          <p:cNvSpPr txBox="1"/>
          <p:nvPr/>
        </p:nvSpPr>
        <p:spPr>
          <a:xfrm>
            <a:off x="5572833" y="3527884"/>
            <a:ext cx="35810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Aufenthaltszonen mit Freiraum bilden wichtige Referenzpunkte auf der Station</a:t>
            </a:r>
          </a:p>
          <a:p>
            <a:r>
              <a:rPr lang="de-DE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Sequenzielle Orientierung möglich, besonders relevant für demenzgerechte Gestaltung</a:t>
            </a:r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934D36FB-A918-5D6E-0311-7B38B11372B7}"/>
              </a:ext>
            </a:extLst>
          </p:cNvPr>
          <p:cNvCxnSpPr>
            <a:cxnSpLocks/>
          </p:cNvCxnSpPr>
          <p:nvPr/>
        </p:nvCxnSpPr>
        <p:spPr>
          <a:xfrm flipH="1">
            <a:off x="8409440" y="4321741"/>
            <a:ext cx="1667157" cy="1649867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feld 49">
            <a:extLst>
              <a:ext uri="{FF2B5EF4-FFF2-40B4-BE49-F238E27FC236}">
                <a16:creationId xmlns:a16="http://schemas.microsoft.com/office/drawing/2014/main" id="{81B7E542-1B46-B881-8AFB-12F77A1396F4}"/>
              </a:ext>
            </a:extLst>
          </p:cNvPr>
          <p:cNvSpPr txBox="1"/>
          <p:nvPr/>
        </p:nvSpPr>
        <p:spPr>
          <a:xfrm>
            <a:off x="9763432" y="3527270"/>
            <a:ext cx="1913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Nutzbarkeit aller Freiflächen witterungsunabhängig</a:t>
            </a: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303819B8-2F1A-345D-53CE-C8E6210F7B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3509" y="80249"/>
            <a:ext cx="4176495" cy="3082875"/>
          </a:xfrm>
          <a:prstGeom prst="rect">
            <a:avLst/>
          </a:prstGeom>
        </p:spPr>
      </p:pic>
      <p:sp>
        <p:nvSpPr>
          <p:cNvPr id="54" name="Rechteck 53">
            <a:extLst>
              <a:ext uri="{FF2B5EF4-FFF2-40B4-BE49-F238E27FC236}">
                <a16:creationId xmlns:a16="http://schemas.microsoft.com/office/drawing/2014/main" id="{A311A1DE-876D-5BD9-F63B-EB75129A1FBB}"/>
              </a:ext>
            </a:extLst>
          </p:cNvPr>
          <p:cNvSpPr/>
          <p:nvPr/>
        </p:nvSpPr>
        <p:spPr>
          <a:xfrm>
            <a:off x="2263666" y="1933258"/>
            <a:ext cx="422734" cy="133657"/>
          </a:xfrm>
          <a:prstGeom prst="rect">
            <a:avLst/>
          </a:prstGeom>
          <a:solidFill>
            <a:schemeClr val="accent6">
              <a:lumMod val="60000"/>
              <a:lumOff val="40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8692E14B-6756-E6AF-335A-0C2698D8257A}"/>
              </a:ext>
            </a:extLst>
          </p:cNvPr>
          <p:cNvSpPr/>
          <p:nvPr/>
        </p:nvSpPr>
        <p:spPr>
          <a:xfrm>
            <a:off x="2263666" y="2066916"/>
            <a:ext cx="422734" cy="193330"/>
          </a:xfrm>
          <a:prstGeom prst="rect">
            <a:avLst/>
          </a:prstGeom>
          <a:solidFill>
            <a:schemeClr val="bg1">
              <a:lumMod val="65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38A3E012-53C9-329F-F81E-1ED795EA64A8}"/>
              </a:ext>
            </a:extLst>
          </p:cNvPr>
          <p:cNvSpPr/>
          <p:nvPr/>
        </p:nvSpPr>
        <p:spPr>
          <a:xfrm>
            <a:off x="3999488" y="1903411"/>
            <a:ext cx="422734" cy="133657"/>
          </a:xfrm>
          <a:prstGeom prst="rect">
            <a:avLst/>
          </a:prstGeom>
          <a:solidFill>
            <a:schemeClr val="accent6">
              <a:lumMod val="60000"/>
              <a:lumOff val="40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5F3F6E70-77E3-3BE0-14EF-78B904C7381C}"/>
              </a:ext>
            </a:extLst>
          </p:cNvPr>
          <p:cNvSpPr/>
          <p:nvPr/>
        </p:nvSpPr>
        <p:spPr>
          <a:xfrm>
            <a:off x="3999488" y="2037069"/>
            <a:ext cx="422734" cy="193330"/>
          </a:xfrm>
          <a:prstGeom prst="rect">
            <a:avLst/>
          </a:prstGeom>
          <a:solidFill>
            <a:schemeClr val="bg1">
              <a:lumMod val="65000"/>
              <a:alpha val="42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417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F0752E-8155-8F21-5714-48F67E75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Entstigmatisierung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F8A82A-32A3-FFE6-7E71-7B9F59BA7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Normalität in der Fassadengestaltung</a:t>
            </a:r>
          </a:p>
        </p:txBody>
      </p:sp>
    </p:spTree>
    <p:extLst>
      <p:ext uri="{BB962C8B-B14F-4D97-AF65-F5344CB8AC3E}">
        <p14:creationId xmlns:p14="http://schemas.microsoft.com/office/powerpoint/2010/main" val="3359943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ED3EE-2B7F-037F-E4B2-B1615DEB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Akutversorgung und Enge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3888E8-729E-5217-0B47-9D7BB8A0F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3 mögliche Stufen der Schließung</a:t>
            </a:r>
          </a:p>
        </p:txBody>
      </p:sp>
    </p:spTree>
    <p:extLst>
      <p:ext uri="{BB962C8B-B14F-4D97-AF65-F5344CB8AC3E}">
        <p14:creationId xmlns:p14="http://schemas.microsoft.com/office/powerpoint/2010/main" val="3731601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3">
            <a:extLst>
              <a:ext uri="{FF2B5EF4-FFF2-40B4-BE49-F238E27FC236}">
                <a16:creationId xmlns:a16="http://schemas.microsoft.com/office/drawing/2014/main" id="{F2F8345F-465B-BCFB-3DD5-BEF1FFD8C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375"/>
            <a:ext cx="5646637" cy="615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3C7340-9D4E-246F-0BB1-5BB9A40E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Methodenrestriktion im Bad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05070B-3206-A56C-4A82-AEA67F68B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8</a:t>
            </a:fld>
            <a:endParaRPr lang="en-US"/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C4EA3C43-45B4-C439-97BC-A3576802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06" y="1180243"/>
            <a:ext cx="4549775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31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810E316C-8357-FF77-EDBE-BD87937013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888" y="486063"/>
            <a:ext cx="5878690" cy="62325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B6D8151-9AFC-FE3A-92E3-6EC73858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Adressbildung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8190974-F707-D0A2-0337-F0FA6FC18450}"/>
              </a:ext>
            </a:extLst>
          </p:cNvPr>
          <p:cNvSpPr/>
          <p:nvPr/>
        </p:nvSpPr>
        <p:spPr>
          <a:xfrm rot="2156587">
            <a:off x="6394775" y="1822742"/>
            <a:ext cx="3287220" cy="6547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1610D4-7223-A72F-1E79-F369D6BE46BA}"/>
              </a:ext>
            </a:extLst>
          </p:cNvPr>
          <p:cNvSpPr/>
          <p:nvPr/>
        </p:nvSpPr>
        <p:spPr>
          <a:xfrm>
            <a:off x="6208897" y="1420395"/>
            <a:ext cx="349956" cy="3499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05E32E-2DD4-095C-8250-9022291EA49C}"/>
              </a:ext>
            </a:extLst>
          </p:cNvPr>
          <p:cNvSpPr/>
          <p:nvPr/>
        </p:nvSpPr>
        <p:spPr>
          <a:xfrm>
            <a:off x="5815194" y="2152696"/>
            <a:ext cx="349956" cy="3499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6BA7BD-12F0-4CF6-B86A-9B0A0B32EEEA}"/>
              </a:ext>
            </a:extLst>
          </p:cNvPr>
          <p:cNvSpPr/>
          <p:nvPr/>
        </p:nvSpPr>
        <p:spPr>
          <a:xfrm>
            <a:off x="5525911" y="2979815"/>
            <a:ext cx="349956" cy="3499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8E3F80-E94F-0F6C-C370-706A91FD052E}"/>
              </a:ext>
            </a:extLst>
          </p:cNvPr>
          <p:cNvSpPr/>
          <p:nvPr/>
        </p:nvSpPr>
        <p:spPr>
          <a:xfrm>
            <a:off x="5463820" y="3875519"/>
            <a:ext cx="349956" cy="3499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DF9EF4-DEB8-DB5F-FE7C-53EC1F483CFB}"/>
              </a:ext>
            </a:extLst>
          </p:cNvPr>
          <p:cNvSpPr/>
          <p:nvPr/>
        </p:nvSpPr>
        <p:spPr>
          <a:xfrm>
            <a:off x="5455354" y="4678937"/>
            <a:ext cx="349956" cy="3499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395310-408B-8370-3D07-11EF45A371EB}"/>
              </a:ext>
            </a:extLst>
          </p:cNvPr>
          <p:cNvSpPr/>
          <p:nvPr/>
        </p:nvSpPr>
        <p:spPr>
          <a:xfrm>
            <a:off x="5503333" y="5514602"/>
            <a:ext cx="349956" cy="3499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73B5A8-9679-8AA5-0F83-962D7E0F3B61}"/>
              </a:ext>
            </a:extLst>
          </p:cNvPr>
          <p:cNvSpPr/>
          <p:nvPr/>
        </p:nvSpPr>
        <p:spPr>
          <a:xfrm>
            <a:off x="7156507" y="2044939"/>
            <a:ext cx="349956" cy="3499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17205C-388F-F701-C538-35936F9A86EF}"/>
              </a:ext>
            </a:extLst>
          </p:cNvPr>
          <p:cNvSpPr/>
          <p:nvPr/>
        </p:nvSpPr>
        <p:spPr>
          <a:xfrm>
            <a:off x="7887793" y="2591550"/>
            <a:ext cx="349956" cy="3499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14937A-9EED-80A2-5661-48C7B9F8876F}"/>
              </a:ext>
            </a:extLst>
          </p:cNvPr>
          <p:cNvSpPr/>
          <p:nvPr/>
        </p:nvSpPr>
        <p:spPr>
          <a:xfrm>
            <a:off x="8590311" y="3079044"/>
            <a:ext cx="349956" cy="3499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7FD51C1-FCC7-E1A0-5C3E-92AE2F59C2E5}"/>
              </a:ext>
            </a:extLst>
          </p:cNvPr>
          <p:cNvSpPr txBox="1"/>
          <p:nvPr/>
        </p:nvSpPr>
        <p:spPr>
          <a:xfrm>
            <a:off x="8697283" y="3096690"/>
            <a:ext cx="115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Waschsalon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B153D8C-397C-50C8-9BEB-29D07FB59FD2}"/>
              </a:ext>
            </a:extLst>
          </p:cNvPr>
          <p:cNvSpPr txBox="1"/>
          <p:nvPr/>
        </p:nvSpPr>
        <p:spPr>
          <a:xfrm>
            <a:off x="8061296" y="2556910"/>
            <a:ext cx="677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Kiosk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8100EC1-63C5-AA5A-24A7-5300A1C9DF15}"/>
              </a:ext>
            </a:extLst>
          </p:cNvPr>
          <p:cNvSpPr txBox="1"/>
          <p:nvPr/>
        </p:nvSpPr>
        <p:spPr>
          <a:xfrm>
            <a:off x="7055745" y="1526282"/>
            <a:ext cx="753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Forum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946C2E4-C2D7-6390-8B17-563941D97FE0}"/>
              </a:ext>
            </a:extLst>
          </p:cNvPr>
          <p:cNvSpPr txBox="1"/>
          <p:nvPr/>
        </p:nvSpPr>
        <p:spPr>
          <a:xfrm>
            <a:off x="5774440" y="3570923"/>
            <a:ext cx="1146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Promenade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2E3C6E7-0D35-E953-CBB7-757F028652B8}"/>
              </a:ext>
            </a:extLst>
          </p:cNvPr>
          <p:cNvSpPr txBox="1"/>
          <p:nvPr/>
        </p:nvSpPr>
        <p:spPr>
          <a:xfrm>
            <a:off x="8058260" y="3560340"/>
            <a:ext cx="842834" cy="30777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Forum1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FBE67A9-838F-7FAE-39CD-EE13E4216968}"/>
              </a:ext>
            </a:extLst>
          </p:cNvPr>
          <p:cNvSpPr txBox="1"/>
          <p:nvPr/>
        </p:nvSpPr>
        <p:spPr>
          <a:xfrm>
            <a:off x="7387371" y="3038206"/>
            <a:ext cx="842834" cy="30777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Forum2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A5E38E4F-B688-EF29-C906-0A8B0D871F86}"/>
              </a:ext>
            </a:extLst>
          </p:cNvPr>
          <p:cNvSpPr txBox="1"/>
          <p:nvPr/>
        </p:nvSpPr>
        <p:spPr>
          <a:xfrm>
            <a:off x="6665186" y="2561541"/>
            <a:ext cx="842834" cy="30777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Forum3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4C09A09-A5A3-F220-D6F1-ED2D269398C5}"/>
              </a:ext>
            </a:extLst>
          </p:cNvPr>
          <p:cNvSpPr txBox="1"/>
          <p:nvPr/>
        </p:nvSpPr>
        <p:spPr>
          <a:xfrm>
            <a:off x="5072200" y="992340"/>
            <a:ext cx="1174898" cy="30777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Promenade1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94A7BB2-3DAC-82E3-BB03-781365A06378}"/>
              </a:ext>
            </a:extLst>
          </p:cNvPr>
          <p:cNvSpPr txBox="1"/>
          <p:nvPr/>
        </p:nvSpPr>
        <p:spPr>
          <a:xfrm>
            <a:off x="4727708" y="1823829"/>
            <a:ext cx="1174898" cy="30777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Promenade2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C34E95C-E4FB-E972-5260-335B69A3F242}"/>
              </a:ext>
            </a:extLst>
          </p:cNvPr>
          <p:cNvSpPr txBox="1"/>
          <p:nvPr/>
        </p:nvSpPr>
        <p:spPr>
          <a:xfrm>
            <a:off x="4361940" y="2715306"/>
            <a:ext cx="1174898" cy="30777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Promenade3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144EAD60-9A44-8319-5841-8CDA984C35D2}"/>
              </a:ext>
            </a:extLst>
          </p:cNvPr>
          <p:cNvSpPr txBox="1"/>
          <p:nvPr/>
        </p:nvSpPr>
        <p:spPr>
          <a:xfrm>
            <a:off x="4179040" y="3739924"/>
            <a:ext cx="1174898" cy="30777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Promenade4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D4A0589-1457-17FF-21CB-AA04EA4C096A}"/>
              </a:ext>
            </a:extLst>
          </p:cNvPr>
          <p:cNvSpPr txBox="1"/>
          <p:nvPr/>
        </p:nvSpPr>
        <p:spPr>
          <a:xfrm>
            <a:off x="4161462" y="4663882"/>
            <a:ext cx="1174898" cy="30777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Promenade5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9175D91-64FF-D8EB-89C5-B4D9D7846100}"/>
              </a:ext>
            </a:extLst>
          </p:cNvPr>
          <p:cNvSpPr txBox="1"/>
          <p:nvPr/>
        </p:nvSpPr>
        <p:spPr>
          <a:xfrm>
            <a:off x="4197162" y="5587840"/>
            <a:ext cx="1174898" cy="30777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Promenade6</a:t>
            </a:r>
          </a:p>
        </p:txBody>
      </p:sp>
      <p:sp>
        <p:nvSpPr>
          <p:cNvPr id="43" name="Freihandform 42">
            <a:extLst>
              <a:ext uri="{FF2B5EF4-FFF2-40B4-BE49-F238E27FC236}">
                <a16:creationId xmlns:a16="http://schemas.microsoft.com/office/drawing/2014/main" id="{7928D0AC-B94B-797E-582D-BD4F35CA1CDF}"/>
              </a:ext>
            </a:extLst>
          </p:cNvPr>
          <p:cNvSpPr/>
          <p:nvPr/>
        </p:nvSpPr>
        <p:spPr>
          <a:xfrm>
            <a:off x="5692877" y="1573161"/>
            <a:ext cx="865239" cy="4994787"/>
          </a:xfrm>
          <a:custGeom>
            <a:avLst/>
            <a:gdLst>
              <a:gd name="csX0" fmla="*/ 865239 w 865239"/>
              <a:gd name="csY0" fmla="*/ 0 h 4994787"/>
              <a:gd name="csX1" fmla="*/ 825910 w 865239"/>
              <a:gd name="csY1" fmla="*/ 49162 h 4994787"/>
              <a:gd name="csX2" fmla="*/ 796413 w 865239"/>
              <a:gd name="csY2" fmla="*/ 68826 h 4994787"/>
              <a:gd name="csX3" fmla="*/ 747252 w 865239"/>
              <a:gd name="csY3" fmla="*/ 117987 h 4994787"/>
              <a:gd name="csX4" fmla="*/ 668594 w 865239"/>
              <a:gd name="csY4" fmla="*/ 235974 h 4994787"/>
              <a:gd name="csX5" fmla="*/ 629265 w 865239"/>
              <a:gd name="csY5" fmla="*/ 294968 h 4994787"/>
              <a:gd name="csX6" fmla="*/ 599768 w 865239"/>
              <a:gd name="csY6" fmla="*/ 353962 h 4994787"/>
              <a:gd name="csX7" fmla="*/ 589936 w 865239"/>
              <a:gd name="csY7" fmla="*/ 383458 h 4994787"/>
              <a:gd name="csX8" fmla="*/ 550607 w 865239"/>
              <a:gd name="csY8" fmla="*/ 442452 h 4994787"/>
              <a:gd name="csX9" fmla="*/ 521110 w 865239"/>
              <a:gd name="csY9" fmla="*/ 530942 h 4994787"/>
              <a:gd name="csX10" fmla="*/ 511278 w 865239"/>
              <a:gd name="csY10" fmla="*/ 560439 h 4994787"/>
              <a:gd name="csX11" fmla="*/ 452284 w 865239"/>
              <a:gd name="csY11" fmla="*/ 648929 h 4994787"/>
              <a:gd name="csX12" fmla="*/ 393291 w 865239"/>
              <a:gd name="csY12" fmla="*/ 737420 h 4994787"/>
              <a:gd name="csX13" fmla="*/ 373626 w 865239"/>
              <a:gd name="csY13" fmla="*/ 766916 h 4994787"/>
              <a:gd name="csX14" fmla="*/ 363794 w 865239"/>
              <a:gd name="csY14" fmla="*/ 806245 h 4994787"/>
              <a:gd name="csX15" fmla="*/ 334297 w 865239"/>
              <a:gd name="csY15" fmla="*/ 855407 h 4994787"/>
              <a:gd name="csX16" fmla="*/ 304800 w 865239"/>
              <a:gd name="csY16" fmla="*/ 934065 h 4994787"/>
              <a:gd name="csX17" fmla="*/ 285136 w 865239"/>
              <a:gd name="csY17" fmla="*/ 1032387 h 4994787"/>
              <a:gd name="csX18" fmla="*/ 255639 w 865239"/>
              <a:gd name="csY18" fmla="*/ 1130710 h 4994787"/>
              <a:gd name="csX19" fmla="*/ 245807 w 865239"/>
              <a:gd name="csY19" fmla="*/ 1160207 h 4994787"/>
              <a:gd name="csX20" fmla="*/ 235975 w 865239"/>
              <a:gd name="csY20" fmla="*/ 1199536 h 4994787"/>
              <a:gd name="csX21" fmla="*/ 226142 w 865239"/>
              <a:gd name="csY21" fmla="*/ 1229033 h 4994787"/>
              <a:gd name="csX22" fmla="*/ 186813 w 865239"/>
              <a:gd name="csY22" fmla="*/ 1356852 h 4994787"/>
              <a:gd name="csX23" fmla="*/ 176981 w 865239"/>
              <a:gd name="csY23" fmla="*/ 1406013 h 4994787"/>
              <a:gd name="csX24" fmla="*/ 167149 w 865239"/>
              <a:gd name="csY24" fmla="*/ 1435510 h 4994787"/>
              <a:gd name="csX25" fmla="*/ 157317 w 865239"/>
              <a:gd name="csY25" fmla="*/ 1504336 h 4994787"/>
              <a:gd name="csX26" fmla="*/ 147484 w 865239"/>
              <a:gd name="csY26" fmla="*/ 1533833 h 4994787"/>
              <a:gd name="csX27" fmla="*/ 137652 w 865239"/>
              <a:gd name="csY27" fmla="*/ 1573162 h 4994787"/>
              <a:gd name="csX28" fmla="*/ 117988 w 865239"/>
              <a:gd name="csY28" fmla="*/ 1681316 h 4994787"/>
              <a:gd name="csX29" fmla="*/ 108155 w 865239"/>
              <a:gd name="csY29" fmla="*/ 1710813 h 4994787"/>
              <a:gd name="csX30" fmla="*/ 98323 w 865239"/>
              <a:gd name="csY30" fmla="*/ 1769807 h 4994787"/>
              <a:gd name="csX31" fmla="*/ 88491 w 865239"/>
              <a:gd name="csY31" fmla="*/ 1818968 h 4994787"/>
              <a:gd name="csX32" fmla="*/ 68826 w 865239"/>
              <a:gd name="csY32" fmla="*/ 1966452 h 4994787"/>
              <a:gd name="csX33" fmla="*/ 58994 w 865239"/>
              <a:gd name="csY33" fmla="*/ 2015613 h 4994787"/>
              <a:gd name="csX34" fmla="*/ 49162 w 865239"/>
              <a:gd name="csY34" fmla="*/ 2133600 h 4994787"/>
              <a:gd name="csX35" fmla="*/ 39329 w 865239"/>
              <a:gd name="csY35" fmla="*/ 2192594 h 4994787"/>
              <a:gd name="csX36" fmla="*/ 29497 w 865239"/>
              <a:gd name="csY36" fmla="*/ 2369574 h 4994787"/>
              <a:gd name="csX37" fmla="*/ 19665 w 865239"/>
              <a:gd name="csY37" fmla="*/ 2487562 h 4994787"/>
              <a:gd name="csX38" fmla="*/ 0 w 865239"/>
              <a:gd name="csY38" fmla="*/ 2615381 h 4994787"/>
              <a:gd name="csX39" fmla="*/ 9833 w 865239"/>
              <a:gd name="csY39" fmla="*/ 2762865 h 4994787"/>
              <a:gd name="csX40" fmla="*/ 19665 w 865239"/>
              <a:gd name="csY40" fmla="*/ 2831691 h 4994787"/>
              <a:gd name="csX41" fmla="*/ 9833 w 865239"/>
              <a:gd name="csY41" fmla="*/ 2959510 h 4994787"/>
              <a:gd name="csX42" fmla="*/ 19665 w 865239"/>
              <a:gd name="csY42" fmla="*/ 3569110 h 4994787"/>
              <a:gd name="csX43" fmla="*/ 39329 w 865239"/>
              <a:gd name="csY43" fmla="*/ 3687097 h 4994787"/>
              <a:gd name="csX44" fmla="*/ 49162 w 865239"/>
              <a:gd name="csY44" fmla="*/ 3854245 h 4994787"/>
              <a:gd name="csX45" fmla="*/ 58994 w 865239"/>
              <a:gd name="csY45" fmla="*/ 3903407 h 4994787"/>
              <a:gd name="csX46" fmla="*/ 78658 w 865239"/>
              <a:gd name="csY46" fmla="*/ 4119716 h 4994787"/>
              <a:gd name="csX47" fmla="*/ 88491 w 865239"/>
              <a:gd name="csY47" fmla="*/ 4277033 h 4994787"/>
              <a:gd name="csX48" fmla="*/ 108155 w 865239"/>
              <a:gd name="csY48" fmla="*/ 4355691 h 4994787"/>
              <a:gd name="csX49" fmla="*/ 117988 w 865239"/>
              <a:gd name="csY49" fmla="*/ 4463845 h 4994787"/>
              <a:gd name="csX50" fmla="*/ 127820 w 865239"/>
              <a:gd name="csY50" fmla="*/ 4542504 h 4994787"/>
              <a:gd name="csX51" fmla="*/ 147484 w 865239"/>
              <a:gd name="csY51" fmla="*/ 4778478 h 4994787"/>
              <a:gd name="csX52" fmla="*/ 167149 w 865239"/>
              <a:gd name="csY52" fmla="*/ 4817807 h 4994787"/>
              <a:gd name="csX53" fmla="*/ 176981 w 865239"/>
              <a:gd name="csY53" fmla="*/ 4857136 h 4994787"/>
              <a:gd name="csX54" fmla="*/ 196646 w 865239"/>
              <a:gd name="csY54" fmla="*/ 4916129 h 4994787"/>
              <a:gd name="csX55" fmla="*/ 216310 w 865239"/>
              <a:gd name="csY55" fmla="*/ 4984955 h 4994787"/>
              <a:gd name="csX56" fmla="*/ 226142 w 865239"/>
              <a:gd name="csY56" fmla="*/ 4994787 h 49947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865239" h="4994787">
                <a:moveTo>
                  <a:pt x="865239" y="0"/>
                </a:moveTo>
                <a:cubicBezTo>
                  <a:pt x="852129" y="16387"/>
                  <a:pt x="840749" y="34323"/>
                  <a:pt x="825910" y="49162"/>
                </a:cubicBezTo>
                <a:cubicBezTo>
                  <a:pt x="817554" y="57518"/>
                  <a:pt x="804769" y="60470"/>
                  <a:pt x="796413" y="68826"/>
                </a:cubicBezTo>
                <a:cubicBezTo>
                  <a:pt x="730865" y="134374"/>
                  <a:pt x="825911" y="65550"/>
                  <a:pt x="747252" y="117987"/>
                </a:cubicBezTo>
                <a:lnTo>
                  <a:pt x="668594" y="235974"/>
                </a:lnTo>
                <a:lnTo>
                  <a:pt x="629265" y="294968"/>
                </a:lnTo>
                <a:cubicBezTo>
                  <a:pt x="615696" y="335676"/>
                  <a:pt x="625182" y="315842"/>
                  <a:pt x="599768" y="353962"/>
                </a:cubicBezTo>
                <a:cubicBezTo>
                  <a:pt x="596491" y="363794"/>
                  <a:pt x="594969" y="374398"/>
                  <a:pt x="589936" y="383458"/>
                </a:cubicBezTo>
                <a:cubicBezTo>
                  <a:pt x="578458" y="404118"/>
                  <a:pt x="558081" y="420031"/>
                  <a:pt x="550607" y="442452"/>
                </a:cubicBezTo>
                <a:lnTo>
                  <a:pt x="521110" y="530942"/>
                </a:lnTo>
                <a:cubicBezTo>
                  <a:pt x="517833" y="540774"/>
                  <a:pt x="517027" y="551815"/>
                  <a:pt x="511278" y="560439"/>
                </a:cubicBezTo>
                <a:lnTo>
                  <a:pt x="452284" y="648929"/>
                </a:lnTo>
                <a:lnTo>
                  <a:pt x="393291" y="737420"/>
                </a:lnTo>
                <a:lnTo>
                  <a:pt x="373626" y="766916"/>
                </a:lnTo>
                <a:cubicBezTo>
                  <a:pt x="370349" y="780026"/>
                  <a:pt x="369282" y="793897"/>
                  <a:pt x="363794" y="806245"/>
                </a:cubicBezTo>
                <a:cubicBezTo>
                  <a:pt x="356032" y="823709"/>
                  <a:pt x="342844" y="838314"/>
                  <a:pt x="334297" y="855407"/>
                </a:cubicBezTo>
                <a:cubicBezTo>
                  <a:pt x="327375" y="869251"/>
                  <a:pt x="310472" y="914215"/>
                  <a:pt x="304800" y="934065"/>
                </a:cubicBezTo>
                <a:cubicBezTo>
                  <a:pt x="289577" y="987345"/>
                  <a:pt x="298010" y="968016"/>
                  <a:pt x="285136" y="1032387"/>
                </a:cubicBezTo>
                <a:cubicBezTo>
                  <a:pt x="277706" y="1069540"/>
                  <a:pt x="268182" y="1093082"/>
                  <a:pt x="255639" y="1130710"/>
                </a:cubicBezTo>
                <a:cubicBezTo>
                  <a:pt x="252362" y="1140542"/>
                  <a:pt x="248321" y="1150152"/>
                  <a:pt x="245807" y="1160207"/>
                </a:cubicBezTo>
                <a:cubicBezTo>
                  <a:pt x="242530" y="1173317"/>
                  <a:pt x="239687" y="1186543"/>
                  <a:pt x="235975" y="1199536"/>
                </a:cubicBezTo>
                <a:cubicBezTo>
                  <a:pt x="233128" y="1209501"/>
                  <a:pt x="228869" y="1219034"/>
                  <a:pt x="226142" y="1229033"/>
                </a:cubicBezTo>
                <a:cubicBezTo>
                  <a:pt x="195354" y="1341922"/>
                  <a:pt x="220985" y="1271425"/>
                  <a:pt x="186813" y="1356852"/>
                </a:cubicBezTo>
                <a:cubicBezTo>
                  <a:pt x="183536" y="1373239"/>
                  <a:pt x="181034" y="1389800"/>
                  <a:pt x="176981" y="1406013"/>
                </a:cubicBezTo>
                <a:cubicBezTo>
                  <a:pt x="174467" y="1416068"/>
                  <a:pt x="169182" y="1425347"/>
                  <a:pt x="167149" y="1435510"/>
                </a:cubicBezTo>
                <a:cubicBezTo>
                  <a:pt x="162604" y="1458235"/>
                  <a:pt x="161862" y="1481611"/>
                  <a:pt x="157317" y="1504336"/>
                </a:cubicBezTo>
                <a:cubicBezTo>
                  <a:pt x="155284" y="1514499"/>
                  <a:pt x="150331" y="1523868"/>
                  <a:pt x="147484" y="1533833"/>
                </a:cubicBezTo>
                <a:cubicBezTo>
                  <a:pt x="143772" y="1546826"/>
                  <a:pt x="140302" y="1559911"/>
                  <a:pt x="137652" y="1573162"/>
                </a:cubicBezTo>
                <a:cubicBezTo>
                  <a:pt x="128889" y="1616980"/>
                  <a:pt x="128531" y="1639146"/>
                  <a:pt x="117988" y="1681316"/>
                </a:cubicBezTo>
                <a:cubicBezTo>
                  <a:pt x="115474" y="1691371"/>
                  <a:pt x="111433" y="1700981"/>
                  <a:pt x="108155" y="1710813"/>
                </a:cubicBezTo>
                <a:cubicBezTo>
                  <a:pt x="104878" y="1730478"/>
                  <a:pt x="101889" y="1750193"/>
                  <a:pt x="98323" y="1769807"/>
                </a:cubicBezTo>
                <a:cubicBezTo>
                  <a:pt x="95334" y="1786249"/>
                  <a:pt x="91238" y="1802484"/>
                  <a:pt x="88491" y="1818968"/>
                </a:cubicBezTo>
                <a:cubicBezTo>
                  <a:pt x="68621" y="1938184"/>
                  <a:pt x="88715" y="1837169"/>
                  <a:pt x="68826" y="1966452"/>
                </a:cubicBezTo>
                <a:cubicBezTo>
                  <a:pt x="66285" y="1982969"/>
                  <a:pt x="62271" y="1999226"/>
                  <a:pt x="58994" y="2015613"/>
                </a:cubicBezTo>
                <a:cubicBezTo>
                  <a:pt x="55717" y="2054942"/>
                  <a:pt x="53520" y="2094376"/>
                  <a:pt x="49162" y="2133600"/>
                </a:cubicBezTo>
                <a:cubicBezTo>
                  <a:pt x="46960" y="2153414"/>
                  <a:pt x="40985" y="2172727"/>
                  <a:pt x="39329" y="2192594"/>
                </a:cubicBezTo>
                <a:cubicBezTo>
                  <a:pt x="34422" y="2251474"/>
                  <a:pt x="33427" y="2310621"/>
                  <a:pt x="29497" y="2369574"/>
                </a:cubicBezTo>
                <a:cubicBezTo>
                  <a:pt x="26872" y="2408952"/>
                  <a:pt x="23238" y="2448258"/>
                  <a:pt x="19665" y="2487562"/>
                </a:cubicBezTo>
                <a:cubicBezTo>
                  <a:pt x="10160" y="2592123"/>
                  <a:pt x="19822" y="2555919"/>
                  <a:pt x="0" y="2615381"/>
                </a:cubicBezTo>
                <a:cubicBezTo>
                  <a:pt x="3278" y="2664542"/>
                  <a:pt x="5372" y="2713797"/>
                  <a:pt x="9833" y="2762865"/>
                </a:cubicBezTo>
                <a:cubicBezTo>
                  <a:pt x="11931" y="2785945"/>
                  <a:pt x="19665" y="2808516"/>
                  <a:pt x="19665" y="2831691"/>
                </a:cubicBezTo>
                <a:cubicBezTo>
                  <a:pt x="19665" y="2874423"/>
                  <a:pt x="13110" y="2916904"/>
                  <a:pt x="9833" y="2959510"/>
                </a:cubicBezTo>
                <a:cubicBezTo>
                  <a:pt x="13110" y="3162710"/>
                  <a:pt x="13943" y="3365964"/>
                  <a:pt x="19665" y="3569110"/>
                </a:cubicBezTo>
                <a:cubicBezTo>
                  <a:pt x="21691" y="3641050"/>
                  <a:pt x="23238" y="3638822"/>
                  <a:pt x="39329" y="3687097"/>
                </a:cubicBezTo>
                <a:cubicBezTo>
                  <a:pt x="42607" y="3742813"/>
                  <a:pt x="44109" y="3798662"/>
                  <a:pt x="49162" y="3854245"/>
                </a:cubicBezTo>
                <a:cubicBezTo>
                  <a:pt x="50675" y="3870888"/>
                  <a:pt x="56785" y="3886842"/>
                  <a:pt x="58994" y="3903407"/>
                </a:cubicBezTo>
                <a:cubicBezTo>
                  <a:pt x="64234" y="3942709"/>
                  <a:pt x="76298" y="4086675"/>
                  <a:pt x="78658" y="4119716"/>
                </a:cubicBezTo>
                <a:cubicBezTo>
                  <a:pt x="82401" y="4172124"/>
                  <a:pt x="81974" y="4224897"/>
                  <a:pt x="88491" y="4277033"/>
                </a:cubicBezTo>
                <a:cubicBezTo>
                  <a:pt x="91843" y="4303851"/>
                  <a:pt x="108155" y="4355691"/>
                  <a:pt x="108155" y="4355691"/>
                </a:cubicBezTo>
                <a:cubicBezTo>
                  <a:pt x="111433" y="4391742"/>
                  <a:pt x="114198" y="4427844"/>
                  <a:pt x="117988" y="4463845"/>
                </a:cubicBezTo>
                <a:cubicBezTo>
                  <a:pt x="120754" y="4490124"/>
                  <a:pt x="125713" y="4516164"/>
                  <a:pt x="127820" y="4542504"/>
                </a:cubicBezTo>
                <a:cubicBezTo>
                  <a:pt x="128606" y="4552330"/>
                  <a:pt x="134080" y="4729332"/>
                  <a:pt x="147484" y="4778478"/>
                </a:cubicBezTo>
                <a:cubicBezTo>
                  <a:pt x="151341" y="4792619"/>
                  <a:pt x="160594" y="4804697"/>
                  <a:pt x="167149" y="4817807"/>
                </a:cubicBezTo>
                <a:cubicBezTo>
                  <a:pt x="170426" y="4830917"/>
                  <a:pt x="173098" y="4844193"/>
                  <a:pt x="176981" y="4857136"/>
                </a:cubicBezTo>
                <a:cubicBezTo>
                  <a:pt x="182937" y="4876990"/>
                  <a:pt x="191619" y="4896020"/>
                  <a:pt x="196646" y="4916129"/>
                </a:cubicBezTo>
                <a:cubicBezTo>
                  <a:pt x="199796" y="4928730"/>
                  <a:pt x="209258" y="4970850"/>
                  <a:pt x="216310" y="4984955"/>
                </a:cubicBezTo>
                <a:cubicBezTo>
                  <a:pt x="218383" y="4989101"/>
                  <a:pt x="222865" y="4991510"/>
                  <a:pt x="226142" y="4994787"/>
                </a:cubicBezTo>
              </a:path>
            </a:pathLst>
          </a:custGeom>
          <a:noFill/>
          <a:ln w="889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53BE1C0-C855-9351-D3F7-9A0266E1E2A1}"/>
              </a:ext>
            </a:extLst>
          </p:cNvPr>
          <p:cNvSpPr txBox="1"/>
          <p:nvPr/>
        </p:nvSpPr>
        <p:spPr>
          <a:xfrm>
            <a:off x="5868151" y="2203230"/>
            <a:ext cx="1386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Gestaltung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16B3631-F425-B03F-E30B-CF213E615D27}"/>
              </a:ext>
            </a:extLst>
          </p:cNvPr>
          <p:cNvSpPr txBox="1"/>
          <p:nvPr/>
        </p:nvSpPr>
        <p:spPr>
          <a:xfrm>
            <a:off x="5632617" y="3021994"/>
            <a:ext cx="115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Waschsalon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7905E51-79AF-6CDE-FFA3-1155767EC081}"/>
              </a:ext>
            </a:extLst>
          </p:cNvPr>
          <p:cNvSpPr txBox="1"/>
          <p:nvPr/>
        </p:nvSpPr>
        <p:spPr>
          <a:xfrm>
            <a:off x="5603098" y="4700026"/>
            <a:ext cx="115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Töpferraum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A3EB8DC-ED42-EB9A-AEEA-E440A2140193}"/>
              </a:ext>
            </a:extLst>
          </p:cNvPr>
          <p:cNvSpPr txBox="1"/>
          <p:nvPr/>
        </p:nvSpPr>
        <p:spPr>
          <a:xfrm>
            <a:off x="5638798" y="5537247"/>
            <a:ext cx="115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Waschsalon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0173DD9-BC14-1326-3300-9E40478609E2}"/>
              </a:ext>
            </a:extLst>
          </p:cNvPr>
          <p:cNvSpPr txBox="1"/>
          <p:nvPr/>
        </p:nvSpPr>
        <p:spPr>
          <a:xfrm>
            <a:off x="6267603" y="1445462"/>
            <a:ext cx="753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Friseur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9655E5CD-AA05-B2EC-ACF3-29640686AF34}"/>
              </a:ext>
            </a:extLst>
          </p:cNvPr>
          <p:cNvSpPr/>
          <p:nvPr/>
        </p:nvSpPr>
        <p:spPr>
          <a:xfrm rot="2119587">
            <a:off x="8393112" y="1695596"/>
            <a:ext cx="1548091" cy="646756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AE3BCC20-2729-A35E-AACB-9D2B508FDD28}"/>
              </a:ext>
            </a:extLst>
          </p:cNvPr>
          <p:cNvSpPr/>
          <p:nvPr/>
        </p:nvSpPr>
        <p:spPr>
          <a:xfrm rot="2154003">
            <a:off x="7063422" y="567671"/>
            <a:ext cx="1041006" cy="646756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Pfeil nach links 45">
            <a:extLst>
              <a:ext uri="{FF2B5EF4-FFF2-40B4-BE49-F238E27FC236}">
                <a16:creationId xmlns:a16="http://schemas.microsoft.com/office/drawing/2014/main" id="{83149649-2099-C002-EF3C-E1EC69253769}"/>
              </a:ext>
            </a:extLst>
          </p:cNvPr>
          <p:cNvSpPr/>
          <p:nvPr/>
        </p:nvSpPr>
        <p:spPr>
          <a:xfrm rot="18357666">
            <a:off x="7498649" y="996817"/>
            <a:ext cx="1543150" cy="210545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8" name="Grafik 47" descr="Informationen mit einfarbiger Füllung">
            <a:extLst>
              <a:ext uri="{FF2B5EF4-FFF2-40B4-BE49-F238E27FC236}">
                <a16:creationId xmlns:a16="http://schemas.microsoft.com/office/drawing/2014/main" id="{ED0DC36A-1A80-2398-E1AD-F0F3C0041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5181" y="782894"/>
            <a:ext cx="403753" cy="403753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6614BAAF-7333-2F18-52CF-F3747F4C1FFE}"/>
              </a:ext>
            </a:extLst>
          </p:cNvPr>
          <p:cNvSpPr txBox="1"/>
          <p:nvPr/>
        </p:nvSpPr>
        <p:spPr>
          <a:xfrm>
            <a:off x="6871895" y="646917"/>
            <a:ext cx="1055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Restaurant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43AB80B8-F4FB-8077-E2B1-6CC554034E6C}"/>
              </a:ext>
            </a:extLst>
          </p:cNvPr>
          <p:cNvSpPr/>
          <p:nvPr/>
        </p:nvSpPr>
        <p:spPr>
          <a:xfrm rot="2119587">
            <a:off x="8527648" y="1297151"/>
            <a:ext cx="192428" cy="646756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A1B46321-C4C7-C45F-991C-A64C66A33E8F}"/>
              </a:ext>
            </a:extLst>
          </p:cNvPr>
          <p:cNvSpPr txBox="1"/>
          <p:nvPr/>
        </p:nvSpPr>
        <p:spPr>
          <a:xfrm>
            <a:off x="8170655" y="1419953"/>
            <a:ext cx="116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Ausstellung Therapie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B30AE4E7-AC6F-D698-353D-1FE9BC849F08}"/>
              </a:ext>
            </a:extLst>
          </p:cNvPr>
          <p:cNvSpPr txBox="1"/>
          <p:nvPr/>
        </p:nvSpPr>
        <p:spPr>
          <a:xfrm>
            <a:off x="9568631" y="3925817"/>
            <a:ext cx="2002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Die öffentlichen Nutzungen am Forum tragen zur Entstigmatisierung bei.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8F88DB07-D8CB-DFEE-C855-4B006E683B8F}"/>
              </a:ext>
            </a:extLst>
          </p:cNvPr>
          <p:cNvSpPr/>
          <p:nvPr/>
        </p:nvSpPr>
        <p:spPr>
          <a:xfrm rot="2154003">
            <a:off x="8174203" y="2249791"/>
            <a:ext cx="698601" cy="286243"/>
          </a:xfrm>
          <a:prstGeom prst="rect">
            <a:avLst/>
          </a:prstGeom>
          <a:solidFill>
            <a:schemeClr val="accent1">
              <a:lumMod val="40000"/>
              <a:lumOff val="6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EC85CFA-0807-B78E-7BE9-1D89183D901E}"/>
              </a:ext>
            </a:extLst>
          </p:cNvPr>
          <p:cNvSpPr txBox="1"/>
          <p:nvPr/>
        </p:nvSpPr>
        <p:spPr>
          <a:xfrm>
            <a:off x="7197802" y="2056669"/>
            <a:ext cx="1386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Musiktherapie</a:t>
            </a:r>
          </a:p>
        </p:txBody>
      </p:sp>
      <p:pic>
        <p:nvPicPr>
          <p:cNvPr id="64" name="Grafik 63" descr="Kräuselung Silhouette">
            <a:extLst>
              <a:ext uri="{FF2B5EF4-FFF2-40B4-BE49-F238E27FC236}">
                <a16:creationId xmlns:a16="http://schemas.microsoft.com/office/drawing/2014/main" id="{C7F0A11B-F0D3-32B9-2D14-610815C7A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739" y="2197392"/>
            <a:ext cx="426784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5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</Words>
  <Application>Microsoft Macintosh PowerPoint</Application>
  <PresentationFormat>Breitbild</PresentationFormat>
  <Paragraphs>205</Paragraphs>
  <Slides>27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inherit</vt:lpstr>
      <vt:lpstr>Wingdings</vt:lpstr>
      <vt:lpstr>Office</vt:lpstr>
      <vt:lpstr>PowerPoint-Präsentation</vt:lpstr>
      <vt:lpstr>Höchste Behandlungsqualität</vt:lpstr>
      <vt:lpstr>PowerPoint-Präsentation</vt:lpstr>
      <vt:lpstr>Grünräume</vt:lpstr>
      <vt:lpstr>Verschmelzen des  Gebäudes mit der Natur</vt:lpstr>
      <vt:lpstr>Entstigmatisierung</vt:lpstr>
      <vt:lpstr>Akutversorgung und Enge</vt:lpstr>
      <vt:lpstr>Methodenrestriktion im Bad</vt:lpstr>
      <vt:lpstr>Adressbildung</vt:lpstr>
      <vt:lpstr>Adressbildung</vt:lpstr>
      <vt:lpstr>Dienstzimmer</vt:lpstr>
      <vt:lpstr>Dienstzimmer</vt:lpstr>
      <vt:lpstr>Dienstzimmer</vt:lpstr>
      <vt:lpstr>Bauliche Suizidprävention - evidenzbasiert</vt:lpstr>
      <vt:lpstr>Akutbehandlung</vt:lpstr>
      <vt:lpstr>Synergien und Standardisierung</vt:lpstr>
      <vt:lpstr>Floaten</vt:lpstr>
      <vt:lpstr>Dienstzimmer</vt:lpstr>
      <vt:lpstr>Dienstzimmer</vt:lpstr>
      <vt:lpstr>Dienstzimmer</vt:lpstr>
      <vt:lpstr>Dienstzimmer</vt:lpstr>
      <vt:lpstr>Dienstzimmer</vt:lpstr>
      <vt:lpstr>Dienstzimmer</vt:lpstr>
      <vt:lpstr>Qualitäten Patientenzimmer</vt:lpstr>
      <vt:lpstr>Zimmer KJP</vt:lpstr>
      <vt:lpstr>Zimmer KJP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Nadine Glasow</dc:creator>
  <cp:lastModifiedBy>Nadine Glasow</cp:lastModifiedBy>
  <cp:revision>17</cp:revision>
  <dcterms:created xsi:type="dcterms:W3CDTF">2026-01-12T09:41:55Z</dcterms:created>
  <dcterms:modified xsi:type="dcterms:W3CDTF">2026-01-16T12:39:01Z</dcterms:modified>
</cp:coreProperties>
</file>