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4"/>
  </p:notesMasterIdLst>
  <p:handoutMasterIdLst>
    <p:handoutMasterId r:id="rId25"/>
  </p:handoutMasterIdLst>
  <p:sldIdLst>
    <p:sldId id="375" r:id="rId3"/>
    <p:sldId id="467" r:id="rId4"/>
    <p:sldId id="770" r:id="rId5"/>
    <p:sldId id="582" r:id="rId6"/>
    <p:sldId id="771" r:id="rId7"/>
    <p:sldId id="788" r:id="rId8"/>
    <p:sldId id="784" r:id="rId9"/>
    <p:sldId id="772" r:id="rId10"/>
    <p:sldId id="773" r:id="rId11"/>
    <p:sldId id="789" r:id="rId12"/>
    <p:sldId id="712" r:id="rId13"/>
    <p:sldId id="783" r:id="rId14"/>
    <p:sldId id="785" r:id="rId15"/>
    <p:sldId id="790" r:id="rId16"/>
    <p:sldId id="791" r:id="rId17"/>
    <p:sldId id="760" r:id="rId18"/>
    <p:sldId id="761" r:id="rId19"/>
    <p:sldId id="762" r:id="rId20"/>
    <p:sldId id="763" r:id="rId21"/>
    <p:sldId id="764" r:id="rId22"/>
    <p:sldId id="786" r:id="rId23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>
          <p15:clr>
            <a:srgbClr val="A4A3A4"/>
          </p15:clr>
        </p15:guide>
        <p15:guide id="2" orient="horz" pos="981">
          <p15:clr>
            <a:srgbClr val="A4A3A4"/>
          </p15:clr>
        </p15:guide>
        <p15:guide id="3" orient="horz" pos="1298">
          <p15:clr>
            <a:srgbClr val="A4A3A4"/>
          </p15:clr>
        </p15:guide>
        <p15:guide id="4" orient="horz" pos="1480">
          <p15:clr>
            <a:srgbClr val="A4A3A4"/>
          </p15:clr>
        </p15:guide>
        <p15:guide id="5" pos="385">
          <p15:clr>
            <a:srgbClr val="A4A3A4"/>
          </p15:clr>
        </p15:guide>
        <p15:guide id="6" pos="5375">
          <p15:clr>
            <a:srgbClr val="A4A3A4"/>
          </p15:clr>
        </p15:guide>
        <p15:guide id="7" pos="567">
          <p15:clr>
            <a:srgbClr val="A4A3A4"/>
          </p15:clr>
        </p15:guide>
        <p15:guide id="8" pos="5193">
          <p15:clr>
            <a:srgbClr val="A4A3A4"/>
          </p15:clr>
        </p15:guide>
        <p15:guide id="9" pos="2880">
          <p15:clr>
            <a:srgbClr val="A4A3A4"/>
          </p15:clr>
        </p15:guide>
        <p15:guide id="10" pos="30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4D9"/>
    <a:srgbClr val="EA5622"/>
    <a:srgbClr val="7C9086"/>
    <a:srgbClr val="868686"/>
    <a:srgbClr val="6D6D6D"/>
    <a:srgbClr val="852C0D"/>
    <a:srgbClr val="EC6A39"/>
    <a:srgbClr val="9D340F"/>
    <a:srgbClr val="C25552"/>
    <a:srgbClr val="7C2E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8" autoAdjust="0"/>
    <p:restoredTop sz="89660" autoAdjust="0"/>
  </p:normalViewPr>
  <p:slideViewPr>
    <p:cSldViewPr snapToObjects="1">
      <p:cViewPr varScale="1">
        <p:scale>
          <a:sx n="110" d="100"/>
          <a:sy n="110" d="100"/>
        </p:scale>
        <p:origin x="2192" y="168"/>
      </p:cViewPr>
      <p:guideLst>
        <p:guide orient="horz" pos="346"/>
        <p:guide orient="horz" pos="981"/>
        <p:guide orient="horz" pos="1298"/>
        <p:guide orient="horz" pos="1480"/>
        <p:guide pos="385"/>
        <p:guide pos="5375"/>
        <p:guide pos="567"/>
        <p:guide pos="5193"/>
        <p:guide pos="2880"/>
        <p:guide pos="30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60" d="100"/>
          <a:sy n="60" d="100"/>
        </p:scale>
        <p:origin x="-3318" y="-10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3076363" cy="511731"/>
          </a:xfrm>
          <a:prstGeom prst="rect">
            <a:avLst/>
          </a:prstGeom>
        </p:spPr>
        <p:txBody>
          <a:bodyPr vert="horz" lIns="99058" tIns="49529" rIns="99058" bIns="49529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6" y="3"/>
            <a:ext cx="3076363" cy="511731"/>
          </a:xfrm>
          <a:prstGeom prst="rect">
            <a:avLst/>
          </a:prstGeom>
        </p:spPr>
        <p:txBody>
          <a:bodyPr vert="horz" lIns="99058" tIns="49529" rIns="99058" bIns="49529" rtlCol="0"/>
          <a:lstStyle>
            <a:lvl1pPr algn="r">
              <a:defRPr sz="1300"/>
            </a:lvl1pPr>
          </a:lstStyle>
          <a:p>
            <a:fld id="{87DDED3F-A9DD-4C07-BC87-C92BBE018020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721109"/>
            <a:ext cx="3076363" cy="511731"/>
          </a:xfrm>
          <a:prstGeom prst="rect">
            <a:avLst/>
          </a:prstGeom>
        </p:spPr>
        <p:txBody>
          <a:bodyPr vert="horz" lIns="99058" tIns="49529" rIns="99058" bIns="49529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6" y="9721109"/>
            <a:ext cx="3076363" cy="511731"/>
          </a:xfrm>
          <a:prstGeom prst="rect">
            <a:avLst/>
          </a:prstGeom>
        </p:spPr>
        <p:txBody>
          <a:bodyPr vert="horz" lIns="99058" tIns="49529" rIns="99058" bIns="49529" rtlCol="0" anchor="b"/>
          <a:lstStyle>
            <a:lvl1pPr algn="r">
              <a:defRPr sz="1300"/>
            </a:lvl1pPr>
          </a:lstStyle>
          <a:p>
            <a:fld id="{6894D4EE-88CD-41C5-8646-FC90B6AAF6B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0265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bildplatzhalter 10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7" rIns="91432" bIns="45717" rtlCol="0" anchor="ctr"/>
          <a:lstStyle/>
          <a:p>
            <a:endParaRPr lang="de-DE"/>
          </a:p>
        </p:txBody>
      </p:sp>
      <p:sp>
        <p:nvSpPr>
          <p:cNvPr id="12" name="Notizenplatzhalter 11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32" tIns="45717" rIns="91432" bIns="45717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92128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ctr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38275" y="720725"/>
            <a:ext cx="4559300" cy="3419475"/>
          </a:xfrm>
          <a:prstGeom prst="rect">
            <a:avLst/>
          </a:prstGeo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406150" y="4757267"/>
            <a:ext cx="4987817" cy="5112568"/>
          </a:xfrm>
          <a:prstGeom prst="rect">
            <a:avLst/>
          </a:prstGeom>
        </p:spPr>
        <p:txBody>
          <a:bodyPr/>
          <a:lstStyle/>
          <a:p>
            <a:pPr algn="l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1406149" y="228238"/>
            <a:ext cx="691504" cy="511731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2C550AE8-90CD-45C6-875E-11B5032F9C44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901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38275" y="720725"/>
            <a:ext cx="4559300" cy="3419475"/>
          </a:xfrm>
          <a:prstGeom prst="rect">
            <a:avLst/>
          </a:prstGeo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406150" y="4757267"/>
            <a:ext cx="4987817" cy="5112568"/>
          </a:xfrm>
          <a:prstGeom prst="rect">
            <a:avLst/>
          </a:prstGeom>
        </p:spPr>
        <p:txBody>
          <a:bodyPr/>
          <a:lstStyle/>
          <a:p>
            <a:pPr algn="l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1406149" y="228238"/>
            <a:ext cx="691504" cy="511731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2C550AE8-90CD-45C6-875E-11B5032F9C44}" type="slidenum">
              <a:rPr lang="de-DE" smtClean="0">
                <a:solidFill>
                  <a:prstClr val="black"/>
                </a:solidFill>
              </a:rPr>
              <a:pPr/>
              <a:t>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01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38275" y="720725"/>
            <a:ext cx="4559300" cy="3419475"/>
          </a:xfrm>
          <a:prstGeom prst="rect">
            <a:avLst/>
          </a:prstGeo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406150" y="4757267"/>
            <a:ext cx="4987817" cy="5112568"/>
          </a:xfrm>
          <a:prstGeom prst="rect">
            <a:avLst/>
          </a:prstGeom>
        </p:spPr>
        <p:txBody>
          <a:bodyPr/>
          <a:lstStyle/>
          <a:p>
            <a:pPr algn="l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1406149" y="228238"/>
            <a:ext cx="691504" cy="511731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2C550AE8-90CD-45C6-875E-11B5032F9C44}" type="slidenum">
              <a:rPr lang="de-DE" smtClean="0">
                <a:solidFill>
                  <a:prstClr val="black"/>
                </a:solidFill>
              </a:rPr>
              <a:pPr/>
              <a:t>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232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38275" y="720725"/>
            <a:ext cx="4559300" cy="3419475"/>
          </a:xfrm>
          <a:prstGeom prst="rect">
            <a:avLst/>
          </a:prstGeo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406150" y="4757267"/>
            <a:ext cx="4987817" cy="5112568"/>
          </a:xfrm>
          <a:prstGeom prst="rect">
            <a:avLst/>
          </a:prstGeom>
        </p:spPr>
        <p:txBody>
          <a:bodyPr/>
          <a:lstStyle/>
          <a:p>
            <a:pPr algn="l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1406149" y="228238"/>
            <a:ext cx="691504" cy="511731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2C550AE8-90CD-45C6-875E-11B5032F9C44}" type="slidenum">
              <a:rPr lang="de-DE" smtClean="0">
                <a:solidFill>
                  <a:prstClr val="black"/>
                </a:solidFill>
              </a:rPr>
              <a:pPr/>
              <a:t>11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39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38275" y="720725"/>
            <a:ext cx="4559300" cy="3419475"/>
          </a:xfrm>
          <a:prstGeom prst="rect">
            <a:avLst/>
          </a:prstGeo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406150" y="4757267"/>
            <a:ext cx="4987817" cy="5112568"/>
          </a:xfrm>
          <a:prstGeom prst="rect">
            <a:avLst/>
          </a:prstGeom>
        </p:spPr>
        <p:txBody>
          <a:bodyPr/>
          <a:lstStyle/>
          <a:p>
            <a:pPr algn="l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1406149" y="228238"/>
            <a:ext cx="691504" cy="511731"/>
          </a:xfrm>
          <a:prstGeom prst="rect">
            <a:avLst/>
          </a:prstGeom>
        </p:spPr>
        <p:txBody>
          <a:bodyPr lIns="91432" tIns="45717" rIns="91432" bIns="45717"/>
          <a:lstStyle/>
          <a:p>
            <a:fld id="{2C550AE8-90CD-45C6-875E-11B5032F9C44}" type="slidenum">
              <a:rPr lang="de-DE" smtClean="0">
                <a:solidFill>
                  <a:prstClr val="black"/>
                </a:solidFill>
              </a:rPr>
              <a:pPr/>
              <a:t>16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796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al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6300192" y="-3221"/>
            <a:ext cx="2736304" cy="303051"/>
          </a:xfrm>
          <a:prstGeom prst="rect">
            <a:avLst/>
          </a:prstGeom>
          <a:solidFill>
            <a:srgbClr val="585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 userDrawn="1"/>
        </p:nvSpPr>
        <p:spPr>
          <a:xfrm>
            <a:off x="0" y="-3220"/>
            <a:ext cx="6300192" cy="302400"/>
          </a:xfrm>
          <a:prstGeom prst="rect">
            <a:avLst/>
          </a:prstGeom>
          <a:solidFill>
            <a:srgbClr val="8D8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 userDrawn="1"/>
        </p:nvSpPr>
        <p:spPr>
          <a:xfrm>
            <a:off x="9036497" y="-3426"/>
            <a:ext cx="116131" cy="302400"/>
          </a:xfrm>
          <a:prstGeom prst="rect">
            <a:avLst/>
          </a:prstGeom>
          <a:solidFill>
            <a:srgbClr val="8D8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17" y="61842"/>
            <a:ext cx="1626507" cy="172929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6300192" y="6573176"/>
            <a:ext cx="2736304" cy="303051"/>
          </a:xfrm>
          <a:prstGeom prst="rect">
            <a:avLst/>
          </a:prstGeom>
          <a:solidFill>
            <a:srgbClr val="585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6573175"/>
            <a:ext cx="6300192" cy="302400"/>
          </a:xfrm>
          <a:prstGeom prst="rect">
            <a:avLst/>
          </a:prstGeom>
          <a:solidFill>
            <a:srgbClr val="7E7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9036497" y="6572969"/>
            <a:ext cx="116131" cy="302400"/>
          </a:xfrm>
          <a:prstGeom prst="rect">
            <a:avLst/>
          </a:prstGeom>
          <a:solidFill>
            <a:srgbClr val="7E7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23528" y="6604283"/>
            <a:ext cx="540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Architektur + Gesundheitswesen</a:t>
            </a:r>
            <a:r>
              <a:rPr lang="de-DE" sz="1000" baseline="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Bauaufgabe Psychiatrie</a:t>
            </a:r>
            <a:endParaRPr lang="de-DE" sz="1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xtfeld 15"/>
          <p:cNvSpPr txBox="1"/>
          <p:nvPr userDrawn="1"/>
        </p:nvSpPr>
        <p:spPr>
          <a:xfrm>
            <a:off x="6228187" y="6603356"/>
            <a:ext cx="28980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München | 10.02.12 | Folie </a:t>
            </a:r>
            <a:fld id="{1EE546B0-97AC-421C-8169-B7110C964E13}" type="slidenum">
              <a:rPr lang="de-DE" sz="10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pPr algn="ctr"/>
              <a:t>‹Nr.›</a:t>
            </a:fld>
            <a:r>
              <a:rPr lang="de-DE" sz="1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von 25</a:t>
            </a:r>
            <a:r>
              <a:rPr lang="de-DE" sz="1000" baseline="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de-DE" sz="1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Rechteck 1"/>
          <p:cNvSpPr/>
          <p:nvPr userDrawn="1"/>
        </p:nvSpPr>
        <p:spPr>
          <a:xfrm>
            <a:off x="251522" y="6669360"/>
            <a:ext cx="108012" cy="108012"/>
          </a:xfrm>
          <a:prstGeom prst="rect">
            <a:avLst/>
          </a:prstGeom>
          <a:solidFill>
            <a:srgbClr val="00B1C4"/>
          </a:solidFill>
          <a:ln>
            <a:solidFill>
              <a:srgbClr val="00B1C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7549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6117-4E43-4314-9087-C723704387BE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2CACE-BC0E-4994-A904-1CC7DF4890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097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6117-4E43-4314-9087-C723704387BE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2CACE-BC0E-4994-A904-1CC7DF4890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9945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6117-4E43-4314-9087-C723704387BE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2CACE-BC0E-4994-A904-1CC7DF4890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3327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6117-4E43-4314-9087-C723704387BE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2CACE-BC0E-4994-A904-1CC7DF4890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2092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-18256" y="6525344"/>
            <a:ext cx="9180512" cy="332656"/>
          </a:xfrm>
          <a:prstGeom prst="rect">
            <a:avLst/>
          </a:prstGeom>
          <a:solidFill>
            <a:srgbClr val="899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 userDrawn="1"/>
        </p:nvSpPr>
        <p:spPr>
          <a:xfrm>
            <a:off x="251520" y="6524358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Leitfaden Barrierefreies Bauen 23.06.2017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3957465" y="6510394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Šárka</a:t>
            </a:r>
            <a:r>
              <a:rPr lang="cs-CZ" sz="1200" baseline="0" dirty="0">
                <a:solidFill>
                  <a:schemeClr val="bg1"/>
                </a:solidFill>
              </a:rPr>
              <a:t> Voříšková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9" name="Rechteck 8"/>
          <p:cNvSpPr/>
          <p:nvPr userDrawn="1"/>
        </p:nvSpPr>
        <p:spPr>
          <a:xfrm>
            <a:off x="7976580" y="6553172"/>
            <a:ext cx="10013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3D74E48-36FF-4041-AAE5-CBF3DC1C1514}" type="slidenum">
              <a:rPr lang="de-DE" sz="1200" smtClean="0">
                <a:solidFill>
                  <a:schemeClr val="bg1"/>
                </a:solidFill>
              </a:rPr>
              <a:pPr/>
              <a:t>‹Nr.›</a:t>
            </a:fld>
            <a:r>
              <a:rPr lang="de-DE" sz="1200" dirty="0">
                <a:solidFill>
                  <a:schemeClr val="bg1"/>
                </a:solidFill>
              </a:rPr>
              <a:t> von 281</a:t>
            </a:r>
          </a:p>
        </p:txBody>
      </p:sp>
    </p:spTree>
    <p:extLst>
      <p:ext uri="{BB962C8B-B14F-4D97-AF65-F5344CB8AC3E}">
        <p14:creationId xmlns:p14="http://schemas.microsoft.com/office/powerpoint/2010/main" val="2198355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Universalraum_ohne Na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5328084" y="6573176"/>
            <a:ext cx="3708412" cy="303051"/>
          </a:xfrm>
          <a:prstGeom prst="rect">
            <a:avLst/>
          </a:prstGeom>
          <a:solidFill>
            <a:srgbClr val="585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6573175"/>
            <a:ext cx="5328084" cy="302400"/>
          </a:xfrm>
          <a:prstGeom prst="rect">
            <a:avLst/>
          </a:prstGeom>
          <a:solidFill>
            <a:srgbClr val="7E7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9036497" y="6572969"/>
            <a:ext cx="116131" cy="302400"/>
          </a:xfrm>
          <a:prstGeom prst="rect">
            <a:avLst/>
          </a:prstGeom>
          <a:solidFill>
            <a:srgbClr val="7E7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5328084" y="6603356"/>
            <a:ext cx="36901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Münsingen | 21.11.16 | Folie </a:t>
            </a:r>
            <a:fld id="{1EE546B0-97AC-421C-8169-B7110C964E13}" type="slidenum">
              <a:rPr lang="de-DE" sz="10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pPr algn="ctr"/>
              <a:t>‹Nr.›</a:t>
            </a:fld>
            <a:r>
              <a:rPr lang="de-DE" sz="1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von 75</a:t>
            </a:r>
          </a:p>
        </p:txBody>
      </p:sp>
    </p:spTree>
    <p:extLst>
      <p:ext uri="{BB962C8B-B14F-4D97-AF65-F5344CB8AC3E}">
        <p14:creationId xmlns:p14="http://schemas.microsoft.com/office/powerpoint/2010/main" val="876615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B7777D-436B-7D4E-B448-A332FE08B2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20CDA17-9765-224C-B790-5833CA5F5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DDBD52-E73E-E747-89BD-457175E8E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2A9736-9812-FE47-9200-277AB45EC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7A61D6-465C-4B47-9061-46971C58B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3534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4EF5A8-5597-1A42-8412-E9D396797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6C9949-E85A-E145-AB92-0943355D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AFFDBE-DD25-C244-9C3B-91C161C32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A4FFF8-DF00-B64B-A3DF-BD6F57CB8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DF9905-3167-284A-B3E5-7A4346A47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164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469B25-D0A0-024C-B34F-611F633DC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11747F-C756-C643-9965-50B114F39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71CCE9-AA99-2946-90DA-FF735F68B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1E90EA-BBA1-3A40-B84C-6D926F2D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8ED2EB-0BA9-534B-A584-EEBA1E76B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9423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585620-2C75-2048-9724-701EB2BBC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ED61F6-C2DA-9A48-B303-DB61E29D54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02125B5-7769-494F-8A13-E1832F014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274F9F1-9CB2-654D-B7EA-D67D9D610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51E14FD-9D3F-144D-81C6-9CD3E0F49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2244C8E-500A-DF4A-9E0D-70A7D9954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2934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versal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6300192" y="-3221"/>
            <a:ext cx="2736304" cy="303051"/>
          </a:xfrm>
          <a:prstGeom prst="rect">
            <a:avLst/>
          </a:prstGeom>
          <a:solidFill>
            <a:srgbClr val="585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 userDrawn="1"/>
        </p:nvSpPr>
        <p:spPr>
          <a:xfrm>
            <a:off x="0" y="-3220"/>
            <a:ext cx="6300192" cy="302400"/>
          </a:xfrm>
          <a:prstGeom prst="rect">
            <a:avLst/>
          </a:prstGeom>
          <a:solidFill>
            <a:srgbClr val="8D8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 userDrawn="1"/>
        </p:nvSpPr>
        <p:spPr>
          <a:xfrm>
            <a:off x="9036497" y="-3426"/>
            <a:ext cx="116131" cy="302400"/>
          </a:xfrm>
          <a:prstGeom prst="rect">
            <a:avLst/>
          </a:prstGeom>
          <a:solidFill>
            <a:srgbClr val="8D8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17" y="61842"/>
            <a:ext cx="1626507" cy="172929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6300192" y="6573176"/>
            <a:ext cx="2736304" cy="303051"/>
          </a:xfrm>
          <a:prstGeom prst="rect">
            <a:avLst/>
          </a:prstGeom>
          <a:solidFill>
            <a:srgbClr val="585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6573175"/>
            <a:ext cx="6300192" cy="302400"/>
          </a:xfrm>
          <a:prstGeom prst="rect">
            <a:avLst/>
          </a:prstGeom>
          <a:solidFill>
            <a:srgbClr val="7E7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9036497" y="6572969"/>
            <a:ext cx="116131" cy="302400"/>
          </a:xfrm>
          <a:prstGeom prst="rect">
            <a:avLst/>
          </a:prstGeom>
          <a:solidFill>
            <a:srgbClr val="7E7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23528" y="6604283"/>
            <a:ext cx="540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Architektur + Gesundheitswesen</a:t>
            </a:r>
            <a:r>
              <a:rPr lang="de-DE" sz="1000" baseline="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Bauaufgabe Psychiatrie</a:t>
            </a:r>
            <a:endParaRPr lang="de-DE" sz="1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xtfeld 15"/>
          <p:cNvSpPr txBox="1"/>
          <p:nvPr userDrawn="1"/>
        </p:nvSpPr>
        <p:spPr>
          <a:xfrm>
            <a:off x="6228187" y="6603356"/>
            <a:ext cx="28980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München | 10.02.12 | Folie </a:t>
            </a:r>
            <a:fld id="{1EE546B0-97AC-421C-8169-B7110C964E13}" type="slidenum">
              <a:rPr lang="de-DE" sz="10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pPr algn="ctr"/>
              <a:t>‹Nr.›</a:t>
            </a:fld>
            <a:r>
              <a:rPr lang="de-DE" sz="1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von 25</a:t>
            </a:r>
            <a:r>
              <a:rPr lang="de-DE" sz="1000" baseline="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de-DE" sz="1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2735798" y="6669360"/>
            <a:ext cx="108012" cy="108012"/>
          </a:xfrm>
          <a:prstGeom prst="rect">
            <a:avLst/>
          </a:prstGeom>
          <a:solidFill>
            <a:srgbClr val="00B1C4"/>
          </a:solidFill>
          <a:ln>
            <a:solidFill>
              <a:srgbClr val="00B1C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9089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209A4-FCFE-1347-A974-D0DE96B56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134FE9-57CE-854A-BC70-7FAD267A1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88D149B-F7F3-0B45-9ED7-BE7B906B8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0B0D7F0-004C-6048-9182-CDDA4FB7D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36278A5-9C63-7740-A18B-8C1B58EA60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9D6C5F4-1FB7-BD47-90A9-2BE4B732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9FE6F0F-C59E-E74F-84BF-460D22964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4D3F1CB-EE9C-C246-8D1E-23F1BD073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8984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F5082C-7BAF-DD49-A9BD-13F907EA4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1198222-BF40-BC41-8B7B-CAA1D6303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5DA21E1-20DB-9541-BEF2-97CC46F1D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D041155-BAAA-1749-AAC5-34680FCA0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034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BCDA6AC-AE47-2F4C-B375-364B5209C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B0FBA2C-1A02-0549-9F9B-3351BFF7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469769-9579-5E4A-96C2-A6501130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8496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66C932-EA30-2B4E-BD0C-556BBAB23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BFED7E-667C-E148-89E4-D38974DC2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EC9002-4EB0-9E49-97BC-12C223AA4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F00722A-E9AC-A447-9BF2-95598F45F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7D7EE1-A2C8-D247-9F5C-C5B7EC2D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BC72E73-A031-FB4C-8609-2A7FF55CF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7831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106A0E-295A-7440-A96E-A2227288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8B6D8E7-DDC2-E947-9B2D-EDCFA5A92B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F974FF-1BBC-E64E-81EF-186B45C51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59EDD81-9943-2049-A70D-A8E090C08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DAA695E-3C33-FD4A-8604-E41E044E5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1B0B41-870E-984D-95EE-1F2063441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9530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2122F8-E180-1A4E-B65E-B1609B60F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0EB41E9-2F97-494C-A515-F1A540E43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E2D496-12FB-F34A-B311-E6B5FDA0F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99E83A-BDD3-F843-A791-1F6CE1C16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FA5C53-66F2-C040-9525-60D16493F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6219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1D63538-54B6-F349-846C-E6BD7134EC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DB563F6-365B-4845-B216-82AF2480B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71772F-517D-1B46-98B1-3EF009822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BFA3F5-AC81-5D46-8B71-72B6AE5E1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B23ABB-BC3A-B944-99AE-A26B0A59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2033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alraum_ohne Na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6300192" y="-3221"/>
            <a:ext cx="2736304" cy="303051"/>
          </a:xfrm>
          <a:prstGeom prst="rect">
            <a:avLst/>
          </a:prstGeom>
          <a:solidFill>
            <a:srgbClr val="585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 userDrawn="1"/>
        </p:nvSpPr>
        <p:spPr>
          <a:xfrm>
            <a:off x="0" y="-3220"/>
            <a:ext cx="6300192" cy="302400"/>
          </a:xfrm>
          <a:prstGeom prst="rect">
            <a:avLst/>
          </a:prstGeom>
          <a:solidFill>
            <a:srgbClr val="8D8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 userDrawn="1"/>
        </p:nvSpPr>
        <p:spPr>
          <a:xfrm>
            <a:off x="9036497" y="-3426"/>
            <a:ext cx="116131" cy="302400"/>
          </a:xfrm>
          <a:prstGeom prst="rect">
            <a:avLst/>
          </a:prstGeom>
          <a:solidFill>
            <a:srgbClr val="8D8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17" y="61842"/>
            <a:ext cx="1626507" cy="172929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5328084" y="6573176"/>
            <a:ext cx="3708412" cy="303051"/>
          </a:xfrm>
          <a:prstGeom prst="rect">
            <a:avLst/>
          </a:prstGeom>
          <a:solidFill>
            <a:srgbClr val="585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6573175"/>
            <a:ext cx="5328084" cy="302400"/>
          </a:xfrm>
          <a:prstGeom prst="rect">
            <a:avLst/>
          </a:prstGeom>
          <a:solidFill>
            <a:srgbClr val="7E7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9036497" y="6572969"/>
            <a:ext cx="116131" cy="302400"/>
          </a:xfrm>
          <a:prstGeom prst="rect">
            <a:avLst/>
          </a:prstGeom>
          <a:solidFill>
            <a:srgbClr val="7E7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5328084" y="6603356"/>
            <a:ext cx="36901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Aschaffenburg | 13.08.19 | Folie </a:t>
            </a:r>
            <a:fld id="{1EE546B0-97AC-421C-8169-B7110C964E13}" type="slidenum">
              <a:rPr lang="de-DE" sz="10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pPr algn="ctr"/>
              <a:t>‹Nr.›</a:t>
            </a:fld>
            <a:r>
              <a:rPr lang="de-DE" sz="1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von 50</a:t>
            </a:r>
            <a:r>
              <a:rPr lang="de-DE" sz="1000" baseline="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de-DE" sz="1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484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6117-4E43-4314-9087-C723704387BE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2CACE-BC0E-4994-A904-1CC7DF4890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10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6117-4E43-4314-9087-C723704387BE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2CACE-BC0E-4994-A904-1CC7DF4890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1426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6117-4E43-4314-9087-C723704387BE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2CACE-BC0E-4994-A904-1CC7DF4890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095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6117-4E43-4314-9087-C723704387BE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2CACE-BC0E-4994-A904-1CC7DF4890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297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6117-4E43-4314-9087-C723704387BE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2CACE-BC0E-4994-A904-1CC7DF4890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8713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86117-4E43-4314-9087-C723704387BE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2CACE-BC0E-4994-A904-1CC7DF4890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2443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86117-4E43-4314-9087-C723704387BE}" type="datetimeFigureOut">
              <a:rPr lang="de-DE" smtClean="0"/>
              <a:pPr/>
              <a:t>27.07.23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2CACE-BC0E-4994-A904-1CC7DF4890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58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338FF71-20BF-F641-8825-8F0A3FCA2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45E1EE-5FEF-C64C-BE48-5C72536E8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F72B45-E627-B448-B6BE-E39DEF21E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74C37-4DE7-F247-8EDB-454B45E665AE}" type="datetimeFigureOut">
              <a:rPr lang="de-DE" smtClean="0"/>
              <a:t>27.07.23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7AAF9A-0EC0-BA4E-817F-E8E6C8A91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10634B-B47B-A148-86C5-F784E9ACE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103DF-458C-6B43-8F1E-71BF87737E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545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15518" y="1880829"/>
            <a:ext cx="8748972" cy="4536504"/>
          </a:xfrm>
          <a:prstGeom prst="rect">
            <a:avLst/>
          </a:prstGeom>
          <a:solidFill>
            <a:srgbClr val="009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83568" y="563565"/>
            <a:ext cx="8064896" cy="79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anchor="t" anchorCtr="0"/>
          <a:lstStyle/>
          <a:p>
            <a:pPr marL="442913" indent="-442913"/>
            <a:endParaRPr lang="de-DE" sz="12000" dirty="0">
              <a:solidFill>
                <a:schemeClr val="bg1"/>
              </a:solidFill>
              <a:latin typeface="Verdana" pitchFamily="34" charset="0"/>
            </a:endParaRPr>
          </a:p>
          <a:p>
            <a:pPr marL="442913" indent="-442913"/>
            <a:r>
              <a:rPr lang="de-DE" sz="2400" dirty="0">
                <a:solidFill>
                  <a:schemeClr val="bg1"/>
                </a:solidFill>
                <a:latin typeface="Verdana" pitchFamily="34" charset="0"/>
              </a:rPr>
              <a:t>Dr.-Ing. Nadine Glasow</a:t>
            </a:r>
          </a:p>
          <a:p>
            <a:pPr marL="442913" indent="-442913"/>
            <a:r>
              <a:rPr lang="de-DE" sz="2400" dirty="0">
                <a:solidFill>
                  <a:schemeClr val="bg1"/>
                </a:solidFill>
                <a:latin typeface="Verdana" pitchFamily="34" charset="0"/>
              </a:rPr>
              <a:t>Dr. phil. Katharina König</a:t>
            </a:r>
          </a:p>
          <a:p>
            <a:pPr marL="442913" indent="-442913"/>
            <a:endParaRPr lang="de-DE" sz="2400" dirty="0">
              <a:solidFill>
                <a:schemeClr val="bg1"/>
              </a:solidFill>
              <a:latin typeface="Verdana" pitchFamily="34" charset="0"/>
            </a:endParaRPr>
          </a:p>
          <a:p>
            <a:pPr marL="442913" indent="-442913">
              <a:spcBef>
                <a:spcPts val="1200"/>
              </a:spcBef>
            </a:pPr>
            <a:r>
              <a:rPr lang="de-DE" sz="4800" dirty="0">
                <a:solidFill>
                  <a:schemeClr val="bg1"/>
                </a:solidFill>
                <a:latin typeface="Verdana" pitchFamily="34" charset="0"/>
              </a:rPr>
              <a:t>Gestaltungsideen</a:t>
            </a:r>
          </a:p>
          <a:p>
            <a:pPr marL="442913" indent="-442913">
              <a:spcBef>
                <a:spcPts val="1200"/>
              </a:spcBef>
            </a:pPr>
            <a:r>
              <a:rPr lang="de-DE" dirty="0">
                <a:solidFill>
                  <a:schemeClr val="bg1"/>
                </a:solidFill>
                <a:latin typeface="Verdana" pitchFamily="34" charset="0"/>
              </a:rPr>
              <a:t>Neubau KJP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7504"/>
            <a:ext cx="4027932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07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8">
            <a:extLst>
              <a:ext uri="{FF2B5EF4-FFF2-40B4-BE49-F238E27FC236}">
                <a16:creationId xmlns:a16="http://schemas.microsoft.com/office/drawing/2014/main" id="{BDA51267-EBBD-7246-B60A-AA8E6E5C8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6237288"/>
            <a:ext cx="16192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>
                <a:solidFill>
                  <a:srgbClr val="FFFFFF"/>
                </a:solidFill>
                <a:latin typeface="Verdana" panose="020B0604030504040204" pitchFamily="34" charset="0"/>
                <a:ea typeface="Microsoft YaHei" panose="020B0503020204020204" pitchFamily="34" charset="-122"/>
              </a:rPr>
              <a:t>Foto: Flickr, Rory Hyde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63E98BE-560F-EB43-9D25-C94C83A02A43}"/>
              </a:ext>
            </a:extLst>
          </p:cNvPr>
          <p:cNvSpPr txBox="1"/>
          <p:nvPr/>
        </p:nvSpPr>
        <p:spPr>
          <a:xfrm>
            <a:off x="0" y="441325"/>
            <a:ext cx="349188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Produktbeispiele Suizidprävention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430609D-B8B9-3641-80BF-76526C264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941" y="865609"/>
            <a:ext cx="5130316" cy="565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57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15518" y="404665"/>
            <a:ext cx="8748972" cy="6012668"/>
          </a:xfrm>
          <a:prstGeom prst="rect">
            <a:avLst/>
          </a:prstGeom>
          <a:solidFill>
            <a:srgbClr val="00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83568" y="563565"/>
            <a:ext cx="8064896" cy="79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anchor="t" anchorCtr="0"/>
          <a:lstStyle/>
          <a:p>
            <a:pPr marL="442913" indent="-442913"/>
            <a:endParaRPr lang="de-DE" sz="12000" dirty="0">
              <a:solidFill>
                <a:prstClr val="white"/>
              </a:solidFill>
              <a:latin typeface="Verdana" pitchFamily="34" charset="0"/>
            </a:endParaRPr>
          </a:p>
          <a:p>
            <a:r>
              <a:rPr lang="de-DE" sz="6600" dirty="0">
                <a:solidFill>
                  <a:prstClr val="white"/>
                </a:solidFill>
                <a:latin typeface="Verdana" pitchFamily="34" charset="0"/>
              </a:rPr>
              <a:t>Akutzimmer</a:t>
            </a:r>
          </a:p>
        </p:txBody>
      </p:sp>
    </p:spTree>
    <p:extLst>
      <p:ext uri="{BB962C8B-B14F-4D97-AF65-F5344CB8AC3E}">
        <p14:creationId xmlns:p14="http://schemas.microsoft.com/office/powerpoint/2010/main" val="2201106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60F0F0D-0A72-B34A-966C-96375BEA2218}"/>
              </a:ext>
            </a:extLst>
          </p:cNvPr>
          <p:cNvSpPr txBox="1"/>
          <p:nvPr/>
        </p:nvSpPr>
        <p:spPr>
          <a:xfrm>
            <a:off x="1" y="441325"/>
            <a:ext cx="1763688" cy="3683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Unser Vorschlag</a:t>
            </a:r>
          </a:p>
        </p:txBody>
      </p:sp>
      <p:sp>
        <p:nvSpPr>
          <p:cNvPr id="59395" name="Text Box 8">
            <a:extLst>
              <a:ext uri="{FF2B5EF4-FFF2-40B4-BE49-F238E27FC236}">
                <a16:creationId xmlns:a16="http://schemas.microsoft.com/office/drawing/2014/main" id="{BDA51267-EBBD-7246-B60A-AA8E6E5C8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6237288"/>
            <a:ext cx="16192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>
                <a:solidFill>
                  <a:srgbClr val="FFFFFF"/>
                </a:solidFill>
                <a:latin typeface="Verdana" panose="020B0604030504040204" pitchFamily="34" charset="0"/>
                <a:ea typeface="Microsoft YaHei" panose="020B0503020204020204" pitchFamily="34" charset="-122"/>
              </a:rPr>
              <a:t>Foto: Flickr, Rory Hyde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1DAB032-C355-694E-85DF-C4F28DC126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4" t="9335" r="338" b="10835"/>
          <a:stretch/>
        </p:blipFill>
        <p:spPr>
          <a:xfrm>
            <a:off x="-180528" y="1363349"/>
            <a:ext cx="5495080" cy="50405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D492BE0-96AE-0244-8F2D-FAD23C9B40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6" t="6435" r="5216" b="11151"/>
          <a:stretch/>
        </p:blipFill>
        <p:spPr>
          <a:xfrm>
            <a:off x="5076056" y="1124744"/>
            <a:ext cx="3532802" cy="36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94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60F0F0D-0A72-B34A-966C-96375BEA2218}"/>
              </a:ext>
            </a:extLst>
          </p:cNvPr>
          <p:cNvSpPr txBox="1"/>
          <p:nvPr/>
        </p:nvSpPr>
        <p:spPr>
          <a:xfrm>
            <a:off x="1" y="441325"/>
            <a:ext cx="1763688" cy="3683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Unser Vorschlag</a:t>
            </a:r>
          </a:p>
        </p:txBody>
      </p:sp>
      <p:sp>
        <p:nvSpPr>
          <p:cNvPr id="59395" name="Text Box 8">
            <a:extLst>
              <a:ext uri="{FF2B5EF4-FFF2-40B4-BE49-F238E27FC236}">
                <a16:creationId xmlns:a16="http://schemas.microsoft.com/office/drawing/2014/main" id="{BDA51267-EBBD-7246-B60A-AA8E6E5C8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6237288"/>
            <a:ext cx="16192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>
                <a:solidFill>
                  <a:srgbClr val="FFFFFF"/>
                </a:solidFill>
                <a:latin typeface="Verdana" panose="020B0604030504040204" pitchFamily="34" charset="0"/>
                <a:ea typeface="Microsoft YaHei" panose="020B0503020204020204" pitchFamily="34" charset="-122"/>
              </a:rPr>
              <a:t>Foto: Flickr, Rory Hyde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BAE46D6-5017-DB47-8071-DF91836668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7" r="26186" b="3742"/>
          <a:stretch/>
        </p:blipFill>
        <p:spPr>
          <a:xfrm>
            <a:off x="288563" y="893411"/>
            <a:ext cx="2503379" cy="374076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6E8F5F4-0D84-C445-8EE1-4E3A247BD2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8" t="4291" r="32158" b="8393"/>
          <a:stretch/>
        </p:blipFill>
        <p:spPr>
          <a:xfrm>
            <a:off x="5991921" y="262932"/>
            <a:ext cx="2540855" cy="374441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9B3F2B-B150-0349-A7F5-8758AD75C3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3" r="29702" b="3756"/>
          <a:stretch/>
        </p:blipFill>
        <p:spPr>
          <a:xfrm>
            <a:off x="2882040" y="2135141"/>
            <a:ext cx="2742371" cy="438897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B33FEAB-67B3-834A-9591-CA35ECC141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6" t="6435" r="5216" b="11151"/>
          <a:stretch/>
        </p:blipFill>
        <p:spPr>
          <a:xfrm>
            <a:off x="6089848" y="4148524"/>
            <a:ext cx="2345002" cy="238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09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60B0775-4ABA-7249-9503-8BD4236443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4851"/>
          <a:stretch/>
        </p:blipFill>
        <p:spPr>
          <a:xfrm>
            <a:off x="1290390" y="332656"/>
            <a:ext cx="6563219" cy="619268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0A6A2F0-0578-1F4A-B077-419D548581C2}"/>
              </a:ext>
            </a:extLst>
          </p:cNvPr>
          <p:cNvSpPr txBox="1"/>
          <p:nvPr/>
        </p:nvSpPr>
        <p:spPr>
          <a:xfrm>
            <a:off x="1" y="441325"/>
            <a:ext cx="241176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 Favorisierter Entwurf </a:t>
            </a:r>
          </a:p>
        </p:txBody>
      </p:sp>
    </p:spTree>
    <p:extLst>
      <p:ext uri="{BB962C8B-B14F-4D97-AF65-F5344CB8AC3E}">
        <p14:creationId xmlns:p14="http://schemas.microsoft.com/office/powerpoint/2010/main" val="993532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60B0775-4ABA-7249-9503-8BD4236443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4851"/>
          <a:stretch/>
        </p:blipFill>
        <p:spPr>
          <a:xfrm>
            <a:off x="107504" y="441325"/>
            <a:ext cx="3425626" cy="323223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0A6A2F0-0578-1F4A-B077-419D548581C2}"/>
              </a:ext>
            </a:extLst>
          </p:cNvPr>
          <p:cNvSpPr txBox="1"/>
          <p:nvPr/>
        </p:nvSpPr>
        <p:spPr>
          <a:xfrm>
            <a:off x="1" y="441325"/>
            <a:ext cx="241176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 Favorisierter Entwurf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8DF9A54-879E-BC4D-940C-4B79A4DF3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924944"/>
            <a:ext cx="60579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33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15518" y="404665"/>
            <a:ext cx="8748972" cy="6012668"/>
          </a:xfrm>
          <a:prstGeom prst="rect">
            <a:avLst/>
          </a:prstGeom>
          <a:solidFill>
            <a:srgbClr val="00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83568" y="563565"/>
            <a:ext cx="8064896" cy="79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anchor="t" anchorCtr="0"/>
          <a:lstStyle/>
          <a:p>
            <a:pPr marL="442913" indent="-442913"/>
            <a:endParaRPr lang="de-DE" sz="12000" dirty="0">
              <a:solidFill>
                <a:prstClr val="white"/>
              </a:solidFill>
              <a:latin typeface="Verdana" pitchFamily="34" charset="0"/>
            </a:endParaRPr>
          </a:p>
          <a:p>
            <a:r>
              <a:rPr lang="de-DE" sz="6600" dirty="0">
                <a:solidFill>
                  <a:prstClr val="white"/>
                </a:solidFill>
                <a:latin typeface="Verdana" pitchFamily="34" charset="0"/>
              </a:rPr>
              <a:t>Möbel</a:t>
            </a:r>
          </a:p>
        </p:txBody>
      </p:sp>
    </p:spTree>
    <p:extLst>
      <p:ext uri="{BB962C8B-B14F-4D97-AF65-F5344CB8AC3E}">
        <p14:creationId xmlns:p14="http://schemas.microsoft.com/office/powerpoint/2010/main" val="578157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655AB3D-ACC0-9F49-9105-AC27DEE68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805"/>
            <a:ext cx="9144000" cy="583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29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4334148-5819-4D41-9909-11F63DA17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655"/>
            <a:ext cx="9144000" cy="611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69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94BAF96-50C1-D54B-8283-CB66BA0A3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0300"/>
            <a:ext cx="9144000" cy="501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50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15518" y="404665"/>
            <a:ext cx="8748972" cy="6012668"/>
          </a:xfrm>
          <a:prstGeom prst="rect">
            <a:avLst/>
          </a:prstGeom>
          <a:solidFill>
            <a:srgbClr val="00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83568" y="563565"/>
            <a:ext cx="8064896" cy="79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anchor="t" anchorCtr="0"/>
          <a:lstStyle/>
          <a:p>
            <a:pPr marL="442913" indent="-442913"/>
            <a:endParaRPr lang="de-DE" sz="12000" dirty="0">
              <a:solidFill>
                <a:prstClr val="white"/>
              </a:solidFill>
              <a:latin typeface="Verdana" pitchFamily="34" charset="0"/>
            </a:endParaRPr>
          </a:p>
          <a:p>
            <a:r>
              <a:rPr lang="de-DE" sz="6600" dirty="0">
                <a:solidFill>
                  <a:prstClr val="white"/>
                </a:solidFill>
                <a:latin typeface="Verdana" pitchFamily="34" charset="0"/>
              </a:rPr>
              <a:t>Patientenzimmer</a:t>
            </a:r>
          </a:p>
        </p:txBody>
      </p:sp>
    </p:spTree>
    <p:extLst>
      <p:ext uri="{BB962C8B-B14F-4D97-AF65-F5344CB8AC3E}">
        <p14:creationId xmlns:p14="http://schemas.microsoft.com/office/powerpoint/2010/main" val="264518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E0EACBE-660E-7647-BE46-83A3AA051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7"/>
            <a:ext cx="8208912" cy="615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37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3584BDC-D044-5A49-B25F-B21E4A3AA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" r="46932" b="-144"/>
          <a:stretch/>
        </p:blipFill>
        <p:spPr>
          <a:xfrm>
            <a:off x="806524" y="0"/>
            <a:ext cx="4125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85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60F0F0D-0A72-B34A-966C-96375BEA2218}"/>
              </a:ext>
            </a:extLst>
          </p:cNvPr>
          <p:cNvSpPr txBox="1"/>
          <p:nvPr/>
        </p:nvSpPr>
        <p:spPr>
          <a:xfrm>
            <a:off x="1" y="441325"/>
            <a:ext cx="1763688" cy="3683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Unser Vorschlag</a:t>
            </a:r>
          </a:p>
        </p:txBody>
      </p:sp>
      <p:sp>
        <p:nvSpPr>
          <p:cNvPr id="59395" name="Text Box 8">
            <a:extLst>
              <a:ext uri="{FF2B5EF4-FFF2-40B4-BE49-F238E27FC236}">
                <a16:creationId xmlns:a16="http://schemas.microsoft.com/office/drawing/2014/main" id="{BDA51267-EBBD-7246-B60A-AA8E6E5C8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6237288"/>
            <a:ext cx="16192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>
                <a:solidFill>
                  <a:srgbClr val="FFFFFF"/>
                </a:solidFill>
                <a:latin typeface="Verdana" panose="020B0604030504040204" pitchFamily="34" charset="0"/>
                <a:ea typeface="Microsoft YaHei" panose="020B0503020204020204" pitchFamily="34" charset="-122"/>
              </a:rPr>
              <a:t>Foto: Flickr, Rory Hyde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D52E74-4B3C-4249-9E9B-805D12137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" y="1124744"/>
            <a:ext cx="5179451" cy="504056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EE3C208-F716-9840-869E-C737EBB48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633042"/>
            <a:ext cx="2769344" cy="570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96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60F0F0D-0A72-B34A-966C-96375BEA2218}"/>
              </a:ext>
            </a:extLst>
          </p:cNvPr>
          <p:cNvSpPr txBox="1"/>
          <p:nvPr/>
        </p:nvSpPr>
        <p:spPr>
          <a:xfrm>
            <a:off x="1" y="441325"/>
            <a:ext cx="1763688" cy="3683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Unser Vorschlag</a:t>
            </a:r>
          </a:p>
        </p:txBody>
      </p:sp>
      <p:sp>
        <p:nvSpPr>
          <p:cNvPr id="59395" name="Text Box 8">
            <a:extLst>
              <a:ext uri="{FF2B5EF4-FFF2-40B4-BE49-F238E27FC236}">
                <a16:creationId xmlns:a16="http://schemas.microsoft.com/office/drawing/2014/main" id="{BDA51267-EBBD-7246-B60A-AA8E6E5C8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6237288"/>
            <a:ext cx="16192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>
                <a:solidFill>
                  <a:srgbClr val="FFFFFF"/>
                </a:solidFill>
                <a:latin typeface="Verdana" panose="020B0604030504040204" pitchFamily="34" charset="0"/>
                <a:ea typeface="Microsoft YaHei" panose="020B0503020204020204" pitchFamily="34" charset="-122"/>
              </a:rPr>
              <a:t>Foto: Flickr, Rory Hyde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9A320E7-F71C-AF4E-BF23-51BA10C5C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3" y="809625"/>
            <a:ext cx="4707359" cy="458112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D1A8181-085C-E84B-A5B5-A90889725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852936"/>
            <a:ext cx="3336284" cy="324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30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60F0F0D-0A72-B34A-966C-96375BEA2218}"/>
              </a:ext>
            </a:extLst>
          </p:cNvPr>
          <p:cNvSpPr txBox="1"/>
          <p:nvPr/>
        </p:nvSpPr>
        <p:spPr>
          <a:xfrm>
            <a:off x="1" y="441325"/>
            <a:ext cx="1763688" cy="3683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Unser Vorschlag</a:t>
            </a:r>
          </a:p>
        </p:txBody>
      </p:sp>
      <p:sp>
        <p:nvSpPr>
          <p:cNvPr id="59395" name="Text Box 8">
            <a:extLst>
              <a:ext uri="{FF2B5EF4-FFF2-40B4-BE49-F238E27FC236}">
                <a16:creationId xmlns:a16="http://schemas.microsoft.com/office/drawing/2014/main" id="{BDA51267-EBBD-7246-B60A-AA8E6E5C8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6237288"/>
            <a:ext cx="16192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>
                <a:solidFill>
                  <a:srgbClr val="FFFFFF"/>
                </a:solidFill>
                <a:latin typeface="Verdana" panose="020B0604030504040204" pitchFamily="34" charset="0"/>
                <a:ea typeface="Microsoft YaHei" panose="020B0503020204020204" pitchFamily="34" charset="-122"/>
              </a:rPr>
              <a:t>Foto: Flickr, Rory Hyde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8CD17E-C3E9-6648-AC6D-DF36F0CF6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5591"/>
            <a:ext cx="5400600" cy="525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67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B124516-76C4-244E-AF38-6318331BBE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4851"/>
          <a:stretch/>
        </p:blipFill>
        <p:spPr>
          <a:xfrm>
            <a:off x="1" y="332656"/>
            <a:ext cx="7046969" cy="619268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60F0F0D-0A72-B34A-966C-96375BEA2218}"/>
              </a:ext>
            </a:extLst>
          </p:cNvPr>
          <p:cNvSpPr txBox="1"/>
          <p:nvPr/>
        </p:nvSpPr>
        <p:spPr>
          <a:xfrm>
            <a:off x="1" y="441325"/>
            <a:ext cx="241176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 Favorisierter Entwurf </a:t>
            </a:r>
          </a:p>
        </p:txBody>
      </p:sp>
    </p:spTree>
    <p:extLst>
      <p:ext uri="{BB962C8B-B14F-4D97-AF65-F5344CB8AC3E}">
        <p14:creationId xmlns:p14="http://schemas.microsoft.com/office/powerpoint/2010/main" val="922536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15518" y="404665"/>
            <a:ext cx="8748972" cy="6012668"/>
          </a:xfrm>
          <a:prstGeom prst="rect">
            <a:avLst/>
          </a:prstGeom>
          <a:solidFill>
            <a:srgbClr val="00B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83568" y="563565"/>
            <a:ext cx="8064896" cy="79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anchor="t" anchorCtr="0"/>
          <a:lstStyle/>
          <a:p>
            <a:pPr marL="442913" indent="-442913"/>
            <a:endParaRPr lang="de-DE" sz="12000" dirty="0">
              <a:solidFill>
                <a:prstClr val="white"/>
              </a:solidFill>
              <a:latin typeface="Verdana" pitchFamily="34" charset="0"/>
            </a:endParaRPr>
          </a:p>
          <a:p>
            <a:r>
              <a:rPr lang="de-DE" sz="6600" dirty="0">
                <a:solidFill>
                  <a:prstClr val="white"/>
                </a:solidFill>
                <a:latin typeface="Verdana" pitchFamily="34" charset="0"/>
              </a:rPr>
              <a:t>Bad</a:t>
            </a:r>
          </a:p>
        </p:txBody>
      </p:sp>
    </p:spTree>
    <p:extLst>
      <p:ext uri="{BB962C8B-B14F-4D97-AF65-F5344CB8AC3E}">
        <p14:creationId xmlns:p14="http://schemas.microsoft.com/office/powerpoint/2010/main" val="3118314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8">
            <a:extLst>
              <a:ext uri="{FF2B5EF4-FFF2-40B4-BE49-F238E27FC236}">
                <a16:creationId xmlns:a16="http://schemas.microsoft.com/office/drawing/2014/main" id="{BDA51267-EBBD-7246-B60A-AA8E6E5C8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6237288"/>
            <a:ext cx="16192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>
                <a:solidFill>
                  <a:srgbClr val="FFFFFF"/>
                </a:solidFill>
                <a:latin typeface="Verdana" panose="020B0604030504040204" pitchFamily="34" charset="0"/>
                <a:ea typeface="Microsoft YaHei" panose="020B0503020204020204" pitchFamily="34" charset="-122"/>
              </a:rPr>
              <a:t>Foto: Flickr, Rory Hyde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72B6982-AF16-6140-A318-73067B37B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3" r="10975"/>
          <a:stretch/>
        </p:blipFill>
        <p:spPr>
          <a:xfrm>
            <a:off x="-108520" y="390753"/>
            <a:ext cx="5976664" cy="597549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63E98BE-560F-EB43-9D25-C94C83A02A43}"/>
              </a:ext>
            </a:extLst>
          </p:cNvPr>
          <p:cNvSpPr txBox="1"/>
          <p:nvPr/>
        </p:nvSpPr>
        <p:spPr>
          <a:xfrm>
            <a:off x="1" y="441325"/>
            <a:ext cx="1763688" cy="3683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Unser Vorschlag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FC4F02D-8E07-F944-A5A0-F322534DE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50" t="20601" r="12950"/>
          <a:stretch/>
        </p:blipFill>
        <p:spPr>
          <a:xfrm>
            <a:off x="5580112" y="933204"/>
            <a:ext cx="3093562" cy="245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98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8">
            <a:extLst>
              <a:ext uri="{FF2B5EF4-FFF2-40B4-BE49-F238E27FC236}">
                <a16:creationId xmlns:a16="http://schemas.microsoft.com/office/drawing/2014/main" id="{BDA51267-EBBD-7246-B60A-AA8E6E5C8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6237288"/>
            <a:ext cx="16192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>
                <a:solidFill>
                  <a:srgbClr val="FFFFFF"/>
                </a:solidFill>
                <a:latin typeface="Verdana" panose="020B0604030504040204" pitchFamily="34" charset="0"/>
                <a:ea typeface="Microsoft YaHei" panose="020B0503020204020204" pitchFamily="34" charset="-122"/>
              </a:rPr>
              <a:t>Foto: Flickr, Rory Hyde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63E98BE-560F-EB43-9D25-C94C83A02A43}"/>
              </a:ext>
            </a:extLst>
          </p:cNvPr>
          <p:cNvSpPr txBox="1"/>
          <p:nvPr/>
        </p:nvSpPr>
        <p:spPr>
          <a:xfrm>
            <a:off x="0" y="441325"/>
            <a:ext cx="3203848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  <a:latin typeface="+mj-lt"/>
              </a:rPr>
              <a:t>Farbkonzept PZ, Bad, </a:t>
            </a:r>
            <a:r>
              <a:rPr lang="de-DE" dirty="0" err="1">
                <a:solidFill>
                  <a:schemeClr val="bg1"/>
                </a:solidFill>
                <a:latin typeface="+mj-lt"/>
              </a:rPr>
              <a:t>Türpanel</a:t>
            </a:r>
            <a:endParaRPr lang="de-DE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C3906F2-A218-EE49-A139-32123041D6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1" r="21170"/>
          <a:stretch/>
        </p:blipFill>
        <p:spPr>
          <a:xfrm>
            <a:off x="4932040" y="1833277"/>
            <a:ext cx="3816424" cy="44232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06D7E20-DE75-024B-87A8-E22466BFFD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4851"/>
          <a:stretch/>
        </p:blipFill>
        <p:spPr>
          <a:xfrm>
            <a:off x="267427" y="1514581"/>
            <a:ext cx="4571999" cy="40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5198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</Words>
  <Application>Microsoft Macintosh PowerPoint</Application>
  <PresentationFormat>Bildschirmpräsentation (4:3)</PresentationFormat>
  <Paragraphs>38</Paragraphs>
  <Slides>21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Verdana</vt:lpstr>
      <vt:lpstr>Larissa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Dr. Nadine Glasow</dc:creator>
  <cp:lastModifiedBy>Nadine Glasow</cp:lastModifiedBy>
  <cp:revision>716</cp:revision>
  <cp:lastPrinted>2013-06-03T09:38:39Z</cp:lastPrinted>
  <dcterms:created xsi:type="dcterms:W3CDTF">2011-03-14T10:46:45Z</dcterms:created>
  <dcterms:modified xsi:type="dcterms:W3CDTF">2023-07-27T11:10:10Z</dcterms:modified>
</cp:coreProperties>
</file>